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3"/>
  </p:notesMasterIdLst>
  <p:handoutMasterIdLst>
    <p:handoutMasterId r:id="rId34"/>
  </p:handoutMasterIdLst>
  <p:sldIdLst>
    <p:sldId id="258" r:id="rId3"/>
    <p:sldId id="386" r:id="rId4"/>
    <p:sldId id="387" r:id="rId5"/>
    <p:sldId id="389" r:id="rId6"/>
    <p:sldId id="406" r:id="rId7"/>
    <p:sldId id="407" r:id="rId8"/>
    <p:sldId id="408" r:id="rId9"/>
    <p:sldId id="409" r:id="rId10"/>
    <p:sldId id="410" r:id="rId11"/>
    <p:sldId id="395" r:id="rId12"/>
    <p:sldId id="396" r:id="rId13"/>
    <p:sldId id="422" r:id="rId14"/>
    <p:sldId id="397" r:id="rId15"/>
    <p:sldId id="398" r:id="rId16"/>
    <p:sldId id="400" r:id="rId17"/>
    <p:sldId id="419" r:id="rId18"/>
    <p:sldId id="401" r:id="rId19"/>
    <p:sldId id="418" r:id="rId20"/>
    <p:sldId id="402" r:id="rId21"/>
    <p:sldId id="403" r:id="rId22"/>
    <p:sldId id="404" r:id="rId23"/>
    <p:sldId id="405" r:id="rId24"/>
    <p:sldId id="345" r:id="rId25"/>
    <p:sldId id="346" r:id="rId26"/>
    <p:sldId id="348" r:id="rId27"/>
    <p:sldId id="347" r:id="rId28"/>
    <p:sldId id="423" r:id="rId29"/>
    <p:sldId id="330" r:id="rId30"/>
    <p:sldId id="350" r:id="rId31"/>
    <p:sldId id="352" r:id="rId32"/>
  </p:sldIdLst>
  <p:sldSz cx="9144000" cy="6858000" type="screen4x3"/>
  <p:notesSz cx="6805613" cy="9944100"/>
  <p:defaultTex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5EC1"/>
    <a:srgbClr val="0F5494"/>
    <a:srgbClr val="3166CF"/>
    <a:srgbClr val="3E6FD2"/>
    <a:srgbClr val="BDDEFF"/>
    <a:srgbClr val="99CCFF"/>
    <a:srgbClr val="808080"/>
    <a:srgbClr val="FFD6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87211" autoAdjust="0"/>
  </p:normalViewPr>
  <p:slideViewPr>
    <p:cSldViewPr>
      <p:cViewPr>
        <p:scale>
          <a:sx n="75" d="100"/>
          <a:sy n="75" d="100"/>
        </p:scale>
        <p:origin x="-3450" y="-10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t" anchorCtr="0" compatLnSpc="1">
            <a:prstTxWarp prst="textNoShape">
              <a:avLst/>
            </a:prstTxWarp>
          </a:bodyPr>
          <a:lstStyle>
            <a:lvl1pPr>
              <a:defRPr>
                <a:solidFill>
                  <a:schemeClr val="tx1"/>
                </a:solidFill>
                <a:latin typeface="Arial" charset="0"/>
              </a:defRPr>
            </a:lvl1pPr>
          </a:lstStyle>
          <a:p>
            <a:endParaRPr lang="en-GB" altLang="en-US"/>
          </a:p>
        </p:txBody>
      </p:sp>
      <p:sp>
        <p:nvSpPr>
          <p:cNvPr id="37891" name="Rectangle 3"/>
          <p:cNvSpPr>
            <a:spLocks noGrp="1" noChangeArrowheads="1"/>
          </p:cNvSpPr>
          <p:nvPr>
            <p:ph type="dt" sz="quarter" idx="1"/>
          </p:nvPr>
        </p:nvSpPr>
        <p:spPr bwMode="auto">
          <a:xfrm>
            <a:off x="3854184" y="0"/>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t" anchorCtr="0" compatLnSpc="1">
            <a:prstTxWarp prst="textNoShape">
              <a:avLst/>
            </a:prstTxWarp>
          </a:bodyPr>
          <a:lstStyle>
            <a:lvl1pPr algn="r">
              <a:defRPr>
                <a:solidFill>
                  <a:schemeClr val="tx1"/>
                </a:solidFill>
                <a:latin typeface="Arial" charset="0"/>
              </a:defRPr>
            </a:lvl1pPr>
          </a:lstStyle>
          <a:p>
            <a:endParaRPr lang="en-GB" altLang="en-US"/>
          </a:p>
        </p:txBody>
      </p:sp>
      <p:sp>
        <p:nvSpPr>
          <p:cNvPr id="37892" name="Rectangle 4"/>
          <p:cNvSpPr>
            <a:spLocks noGrp="1" noChangeArrowheads="1"/>
          </p:cNvSpPr>
          <p:nvPr>
            <p:ph type="ftr" sz="quarter" idx="2"/>
          </p:nvPr>
        </p:nvSpPr>
        <p:spPr bwMode="auto">
          <a:xfrm>
            <a:off x="0" y="9444749"/>
            <a:ext cx="2949841" cy="49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b" anchorCtr="0" compatLnSpc="1">
            <a:prstTxWarp prst="textNoShape">
              <a:avLst/>
            </a:prstTxWarp>
          </a:bodyPr>
          <a:lstStyle>
            <a:lvl1pPr>
              <a:defRPr>
                <a:solidFill>
                  <a:schemeClr val="tx1"/>
                </a:solidFill>
                <a:latin typeface="Arial" charset="0"/>
              </a:defRPr>
            </a:lvl1pPr>
          </a:lstStyle>
          <a:p>
            <a:endParaRPr lang="en-GB" altLang="en-US"/>
          </a:p>
        </p:txBody>
      </p:sp>
      <p:sp>
        <p:nvSpPr>
          <p:cNvPr id="37893" name="Rectangle 5"/>
          <p:cNvSpPr>
            <a:spLocks noGrp="1" noChangeArrowheads="1"/>
          </p:cNvSpPr>
          <p:nvPr>
            <p:ph type="sldNum" sz="quarter" idx="3"/>
          </p:nvPr>
        </p:nvSpPr>
        <p:spPr bwMode="auto">
          <a:xfrm>
            <a:off x="3854184" y="9444749"/>
            <a:ext cx="2949841" cy="49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b" anchorCtr="0" compatLnSpc="1">
            <a:prstTxWarp prst="textNoShape">
              <a:avLst/>
            </a:prstTxWarp>
          </a:bodyPr>
          <a:lstStyle>
            <a:lvl1pPr algn="r">
              <a:defRPr>
                <a:solidFill>
                  <a:schemeClr val="tx1"/>
                </a:solidFill>
                <a:latin typeface="Arial" charset="0"/>
              </a:defRPr>
            </a:lvl1pPr>
          </a:lstStyle>
          <a:p>
            <a:fld id="{024D0CF7-660F-4426-8A71-6B059493077D}" type="slidenum">
              <a:rPr lang="en-GB" altLang="en-US"/>
              <a:pPr/>
              <a:t>‹#›</a:t>
            </a:fld>
            <a:endParaRPr lang="en-GB" altLang="en-US"/>
          </a:p>
        </p:txBody>
      </p:sp>
    </p:spTree>
    <p:extLst>
      <p:ext uri="{BB962C8B-B14F-4D97-AF65-F5344CB8AC3E}">
        <p14:creationId xmlns:p14="http://schemas.microsoft.com/office/powerpoint/2010/main" val="3202236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t" anchorCtr="0" compatLnSpc="1">
            <a:prstTxWarp prst="textNoShape">
              <a:avLst/>
            </a:prstTxWarp>
          </a:bodyPr>
          <a:lstStyle>
            <a:lvl1pPr>
              <a:defRPr>
                <a:solidFill>
                  <a:schemeClr val="tx1"/>
                </a:solidFill>
                <a:latin typeface="Arial" charset="0"/>
              </a:defRPr>
            </a:lvl1pPr>
          </a:lstStyle>
          <a:p>
            <a:endParaRPr lang="en-GB" altLang="en-US"/>
          </a:p>
        </p:txBody>
      </p:sp>
      <p:sp>
        <p:nvSpPr>
          <p:cNvPr id="36867" name="Rectangle 3"/>
          <p:cNvSpPr>
            <a:spLocks noGrp="1" noChangeArrowheads="1"/>
          </p:cNvSpPr>
          <p:nvPr>
            <p:ph type="dt" idx="1"/>
          </p:nvPr>
        </p:nvSpPr>
        <p:spPr bwMode="auto">
          <a:xfrm>
            <a:off x="3854184" y="0"/>
            <a:ext cx="2949841" cy="49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t" anchorCtr="0" compatLnSpc="1">
            <a:prstTxWarp prst="textNoShape">
              <a:avLst/>
            </a:prstTxWarp>
          </a:bodyPr>
          <a:lstStyle>
            <a:lvl1pPr algn="r">
              <a:defRPr>
                <a:solidFill>
                  <a:schemeClr val="tx1"/>
                </a:solidFill>
                <a:latin typeface="Arial" charset="0"/>
              </a:defRPr>
            </a:lvl1pPr>
          </a:lstStyle>
          <a:p>
            <a:endParaRPr lang="en-GB" altLang="en-US"/>
          </a:p>
        </p:txBody>
      </p:sp>
      <p:sp>
        <p:nvSpPr>
          <p:cNvPr id="36868" name="Rectangle 4"/>
          <p:cNvSpPr>
            <a:spLocks noGrp="1" noRot="1" noChangeAspect="1" noChangeArrowheads="1" noTextEdit="1"/>
          </p:cNvSpPr>
          <p:nvPr>
            <p:ph type="sldImg" idx="2"/>
          </p:nvPr>
        </p:nvSpPr>
        <p:spPr bwMode="auto">
          <a:xfrm>
            <a:off x="917575" y="746125"/>
            <a:ext cx="4972050" cy="37290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0243" y="4723170"/>
            <a:ext cx="5445127" cy="447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36870" name="Rectangle 6"/>
          <p:cNvSpPr>
            <a:spLocks noGrp="1" noChangeArrowheads="1"/>
          </p:cNvSpPr>
          <p:nvPr>
            <p:ph type="ftr" sz="quarter" idx="4"/>
          </p:nvPr>
        </p:nvSpPr>
        <p:spPr bwMode="auto">
          <a:xfrm>
            <a:off x="0" y="9444749"/>
            <a:ext cx="2949841" cy="49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b" anchorCtr="0" compatLnSpc="1">
            <a:prstTxWarp prst="textNoShape">
              <a:avLst/>
            </a:prstTxWarp>
          </a:bodyPr>
          <a:lstStyle>
            <a:lvl1pPr>
              <a:defRPr>
                <a:solidFill>
                  <a:schemeClr val="tx1"/>
                </a:solidFill>
                <a:latin typeface="Arial" charset="0"/>
              </a:defRPr>
            </a:lvl1pPr>
          </a:lstStyle>
          <a:p>
            <a:endParaRPr lang="en-GB" altLang="en-US"/>
          </a:p>
        </p:txBody>
      </p:sp>
      <p:sp>
        <p:nvSpPr>
          <p:cNvPr id="36871" name="Rectangle 7"/>
          <p:cNvSpPr>
            <a:spLocks noGrp="1" noChangeArrowheads="1"/>
          </p:cNvSpPr>
          <p:nvPr>
            <p:ph type="sldNum" sz="quarter" idx="5"/>
          </p:nvPr>
        </p:nvSpPr>
        <p:spPr bwMode="auto">
          <a:xfrm>
            <a:off x="3854184" y="9444749"/>
            <a:ext cx="2949841" cy="49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68" tIns="45784" rIns="91568" bIns="45784" numCol="1" anchor="b" anchorCtr="0" compatLnSpc="1">
            <a:prstTxWarp prst="textNoShape">
              <a:avLst/>
            </a:prstTxWarp>
          </a:bodyPr>
          <a:lstStyle>
            <a:lvl1pPr algn="r">
              <a:defRPr>
                <a:solidFill>
                  <a:schemeClr val="tx1"/>
                </a:solidFill>
                <a:latin typeface="Arial" charset="0"/>
              </a:defRPr>
            </a:lvl1pPr>
          </a:lstStyle>
          <a:p>
            <a:fld id="{BD21381D-BEE6-416A-884F-FC37ED167CDD}" type="slidenum">
              <a:rPr lang="en-GB" altLang="en-US"/>
              <a:pPr/>
              <a:t>‹#›</a:t>
            </a:fld>
            <a:endParaRPr lang="en-GB" altLang="en-US"/>
          </a:p>
        </p:txBody>
      </p:sp>
    </p:spTree>
    <p:extLst>
      <p:ext uri="{BB962C8B-B14F-4D97-AF65-F5344CB8AC3E}">
        <p14:creationId xmlns:p14="http://schemas.microsoft.com/office/powerpoint/2010/main" val="14575647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Alfred_Korzybski" TargetMode="External"/><Relationship Id="rId7" Type="http://schemas.openxmlformats.org/officeDocument/2006/relationships/hyperlink" Target="https://www.google.com/search?hl=en&amp;q=Lakeville,+Connecticut&amp;stick=H4sIAAAAAAAAAOPgE2LXz9U3yCqqUuIEMcwtDbJStOSzk630C1LzC3JS9VNSk1MTi1NT4gtSi4rz86xSMlNTAHT1L4E3AAAA&amp;sa=X&amp;ved=2ahUKEwi94Kbhw9bdAhVSr6QKHcGdDoYQmxMoATAVegQIChA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google.com/search?hl=en&amp;q=alfred+korzybski+died&amp;stick=H4sIAAAAAAAAAOPgE2LXz9U3yCqq0pLPTrbSL0jNL8hJ1U9JTU5NLE5NiS9ILSrOz7NKyUxNAQBpkoDHLAAAAA&amp;sa=X&amp;ved=2ahUKEwi94Kbhw9bdAhVSr6QKHcGdDoYQ6BMoADAVegQIChAs" TargetMode="External"/><Relationship Id="rId5" Type="http://schemas.openxmlformats.org/officeDocument/2006/relationships/hyperlink" Target="https://www.google.com/search?hl=en&amp;q=Warsaw&amp;stick=H4sIAAAAAAAAAOPgE2LXz9U3yCqqUuIAMSwMc-O1xLKTrfQLUvMLclKBVFFxfp5VUn5RHgAp3bnmLQAAAA&amp;sa=X&amp;ved=2ahUKEwi94Kbhw9bdAhVSr6QKHcGdDoYQmxMoATAUegQIChAp" TargetMode="External"/><Relationship Id="rId4" Type="http://schemas.openxmlformats.org/officeDocument/2006/relationships/hyperlink" Target="https://www.google.com/search?hl=en&amp;q=alfred+korzybski+born&amp;stick=H4sIAAAAAAAAAOPgE2LXz9U3yCqq0hLLTrbSL0jNL8hJBVJFxfl5Vkn5RXkAQeSA3SMAAAA&amp;sa=X&amp;ved=2ahUKEwi94Kbhw9bdAhVSr6QKHcGdDoYQ6BMoADAUegQIChAo"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c.europa.eu/eurostat/cros/content/labour-market-areas_e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Alfred_Korzybski" TargetMode="External"/><Relationship Id="rId7" Type="http://schemas.openxmlformats.org/officeDocument/2006/relationships/hyperlink" Target="https://www.google.com/search?hl=en&amp;q=Lakeville,+Connecticut&amp;stick=H4sIAAAAAAAAAOPgE2LXz9U3yCqqUuIEMcwtDbJStOSzk630C1LzC3JS9VNSk1MTi1NT4gtSi4rz86xSMlNTAHT1L4E3AAAA&amp;sa=X&amp;ved=2ahUKEwi94Kbhw9bdAhVSr6QKHcGdDoYQmxMoATAVegQIChA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google.com/search?hl=en&amp;q=alfred+korzybski+died&amp;stick=H4sIAAAAAAAAAOPgE2LXz9U3yCqq0pLPTrbSL0jNL8hJ1U9JTU5NLE5NiS9ILSrOz7NKyUxNAQBpkoDHLAAAAA&amp;sa=X&amp;ved=2ahUKEwi94Kbhw9bdAhVSr6QKHcGdDoYQ6BMoADAVegQIChAs" TargetMode="External"/><Relationship Id="rId5" Type="http://schemas.openxmlformats.org/officeDocument/2006/relationships/hyperlink" Target="https://www.google.com/search?hl=en&amp;q=Warsaw&amp;stick=H4sIAAAAAAAAAOPgE2LXz9U3yCqqUuIAMSwMc-O1xLKTrfQLUvMLclKBVFFxfp5VUn5RHgAp3bnmLQAAAA&amp;sa=X&amp;ved=2ahUKEwi94Kbhw9bdAhVSr6QKHcGdDoYQmxMoATAUegQIChAp" TargetMode="External"/><Relationship Id="rId4" Type="http://schemas.openxmlformats.org/officeDocument/2006/relationships/hyperlink" Target="https://www.google.com/search?hl=en&amp;q=alfred+korzybski+born&amp;stick=H4sIAAAAAAAAAOPgE2LXz9U3yCqq0hLLTrbSL0jNL8hJBVJFxfl5Vkn5RXkAQeSA3SMAAAA&amp;sa=X&amp;ved=2ahUKEwi94Kbhw9bdAhVSr6QKHcGdDoYQ6BMoADAUegQIChAo"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c.europa.eu/eurostat/web/gisco/gisco-activities/integrating-statistics-geospatial-information/geostat-initiativ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1</a:t>
            </a:fld>
            <a:endParaRPr lang="en-GB" altLang="en-US"/>
          </a:p>
        </p:txBody>
      </p:sp>
    </p:spTree>
    <p:extLst>
      <p:ext uri="{BB962C8B-B14F-4D97-AF65-F5344CB8AC3E}">
        <p14:creationId xmlns:p14="http://schemas.microsoft.com/office/powerpoint/2010/main" val="4154389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Definition of rural area</a:t>
            </a:r>
          </a:p>
          <a:p>
            <a:r>
              <a:rPr lang="en-GB" b="1" dirty="0" smtClean="0"/>
              <a:t>The first step</a:t>
            </a:r>
            <a:r>
              <a:rPr lang="en-GB" dirty="0" smtClean="0"/>
              <a:t> is to identify populations in rural areas: 'rural areas' are all areas outside urban clusters. 'Urban clusters' are clusters of contiguous¹ grid cells of 1 km² with a density of at least 300 inhabitants per km² and a minimum population of 5 000.</a:t>
            </a:r>
          </a:p>
          <a:p>
            <a:r>
              <a:rPr lang="en-GB" b="1" dirty="0" smtClean="0"/>
              <a:t>Classification of the regions</a:t>
            </a:r>
          </a:p>
          <a:p>
            <a:r>
              <a:rPr lang="en-GB" b="1" dirty="0" smtClean="0"/>
              <a:t>In the second step,</a:t>
            </a:r>
            <a:r>
              <a:rPr lang="en-GB" dirty="0" smtClean="0"/>
              <a:t> NUTS 3 regions are classified as follows, on the basis of the share of their population in rural areas:</a:t>
            </a:r>
          </a:p>
          <a:p>
            <a:r>
              <a:rPr lang="en-GB" dirty="0" smtClean="0"/>
              <a:t>'Predominantly rural' if the share of the population living in rural areas is higher than 50</a:t>
            </a:r>
          </a:p>
          <a:p>
            <a:r>
              <a:rPr lang="en-GB" dirty="0" smtClean="0"/>
              <a:t>'Intermediate' if the share of the population living in rural areas is between 20 and 50</a:t>
            </a:r>
          </a:p>
          <a:p>
            <a:r>
              <a:rPr lang="en-GB" dirty="0" smtClean="0"/>
              <a:t>'Predominantly urban' if the share of the population living in rural areas is below 20</a:t>
            </a:r>
          </a:p>
          <a:p>
            <a:r>
              <a:rPr lang="en-GB" dirty="0" smtClean="0"/>
              <a:t>To resolve the distortion created by extremely small NUTS 3 regions, for classification purposes regions smaller than 500 km² are combined with one or more of their neighbours.</a:t>
            </a:r>
          </a:p>
          <a:p>
            <a:r>
              <a:rPr lang="en-GB" b="1" dirty="0" smtClean="0"/>
              <a:t>Presence of city</a:t>
            </a:r>
          </a:p>
          <a:p>
            <a:r>
              <a:rPr lang="en-GB" b="1" dirty="0" smtClean="0"/>
              <a:t>In a third step,</a:t>
            </a:r>
            <a:r>
              <a:rPr lang="en-GB" dirty="0" smtClean="0"/>
              <a:t> the size of the urban centres in the region is considered.</a:t>
            </a:r>
          </a:p>
          <a:p>
            <a:r>
              <a:rPr lang="en-GB" dirty="0" smtClean="0"/>
              <a:t>A predominantly rural region which contains an urban centre of more than 200 000 inhabitants making up at least 25% of the regional population becomes intermediate.</a:t>
            </a:r>
          </a:p>
          <a:p>
            <a:r>
              <a:rPr lang="en-GB" dirty="0" smtClean="0"/>
              <a:t>An intermediate region which contains an urban centre of more than 500 000 inhabitants making up at least 25% of the regional population becomes predominantly urban.</a:t>
            </a:r>
          </a:p>
          <a:p>
            <a:endParaRPr lang="en-GB" dirty="0"/>
          </a:p>
        </p:txBody>
      </p:sp>
      <p:sp>
        <p:nvSpPr>
          <p:cNvPr id="4" name="Slide Number Placeholder 3"/>
          <p:cNvSpPr>
            <a:spLocks noGrp="1"/>
          </p:cNvSpPr>
          <p:nvPr>
            <p:ph type="sldNum" sz="quarter" idx="10"/>
          </p:nvPr>
        </p:nvSpPr>
        <p:spPr/>
        <p:txBody>
          <a:bodyPr/>
          <a:lstStyle/>
          <a:p>
            <a:fld id="{ED7E10FC-11A9-44A8-874A-B066C2335DF1}" type="slidenum">
              <a:rPr lang="en-GB" altLang="en-US" smtClean="0"/>
              <a:pPr/>
              <a:t>10</a:t>
            </a:fld>
            <a:endParaRPr lang="en-GB" altLang="en-US"/>
          </a:p>
        </p:txBody>
      </p:sp>
    </p:spTree>
    <p:extLst>
      <p:ext uri="{BB962C8B-B14F-4D97-AF65-F5344CB8AC3E}">
        <p14:creationId xmlns:p14="http://schemas.microsoft.com/office/powerpoint/2010/main" val="317225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11</a:t>
            </a:fld>
            <a:endParaRPr lang="en-GB" altLang="en-US"/>
          </a:p>
        </p:txBody>
      </p:sp>
    </p:spTree>
    <p:extLst>
      <p:ext uri="{BB962C8B-B14F-4D97-AF65-F5344CB8AC3E}">
        <p14:creationId xmlns:p14="http://schemas.microsoft.com/office/powerpoint/2010/main" val="3275665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Inner London - West was, by far the most popular destination for commuters in the United Kingdom, with almost 1.5 million persons commuting into this region</a:t>
            </a:r>
          </a:p>
          <a:p>
            <a:endParaRPr lang="en-GB" dirty="0" smtClean="0"/>
          </a:p>
          <a:p>
            <a:r>
              <a:rPr lang="en-GB" dirty="0" smtClean="0"/>
              <a:t>Reading note: the size of the solid outer segments are proportional to the total inflows plus the outflows of each region, where the non-commuters are considered as both an inflow and an outflow. The number of people employed in each region is composed of: commuters leaving to work in other regions (chords in the same colour as the segment); commuters arriving to work in that region from a different region (chords in different colours to the segment); people who live and work in the same region (an invisible white chord connecting the two white areas for each segment). Note that the whole figure is based on double-counting, insofar as those people leaving one region and commuting to work in another are shown for both the region where they live and the region where they work; in a similar vein those who are not commuting (the invisible white chord for each segment) are counted twice and as such, the true proportion of non-commuters living and working in the same region is equal to the size of just one of these white areas.</a:t>
            </a:r>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14</a:t>
            </a:fld>
            <a:endParaRPr lang="en-GB"/>
          </a:p>
        </p:txBody>
      </p:sp>
    </p:spTree>
    <p:extLst>
      <p:ext uri="{BB962C8B-B14F-4D97-AF65-F5344CB8AC3E}">
        <p14:creationId xmlns:p14="http://schemas.microsoft.com/office/powerpoint/2010/main" val="2331175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23" eaLnBrk="0" hangingPunct="0">
              <a:defRPr/>
            </a:pPr>
            <a:r>
              <a:rPr lang="en-GB" b="1" dirty="0" smtClean="0"/>
              <a:t>Alfred Korzybski</a:t>
            </a:r>
          </a:p>
          <a:p>
            <a:r>
              <a:rPr lang="en-GB" sz="1200" kern="1200" dirty="0" smtClean="0">
                <a:solidFill>
                  <a:schemeClr val="tx1"/>
                </a:solidFill>
                <a:effectLst/>
                <a:latin typeface="Arial" charset="0"/>
                <a:ea typeface="+mn-ea"/>
                <a:cs typeface="+mn-cs"/>
              </a:rPr>
              <a:t>Alfred </a:t>
            </a:r>
            <a:r>
              <a:rPr lang="en-GB" sz="1200" kern="1200" dirty="0" err="1" smtClean="0">
                <a:solidFill>
                  <a:schemeClr val="tx1"/>
                </a:solidFill>
                <a:effectLst/>
                <a:latin typeface="Arial" charset="0"/>
                <a:ea typeface="+mn-ea"/>
                <a:cs typeface="+mn-cs"/>
              </a:rPr>
              <a:t>Habdank</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Skarbek</a:t>
            </a:r>
            <a:r>
              <a:rPr lang="en-GB" sz="1200" kern="1200" dirty="0" smtClean="0">
                <a:solidFill>
                  <a:schemeClr val="tx1"/>
                </a:solidFill>
                <a:effectLst/>
                <a:latin typeface="Arial" charset="0"/>
                <a:ea typeface="+mn-ea"/>
                <a:cs typeface="+mn-cs"/>
              </a:rPr>
              <a:t> Korzybski was a Polish-American independent scholar who developed a field called general semantics, which he viewed as both distinct from, and more encompassing than, the field of semantics. </a:t>
            </a:r>
            <a:r>
              <a:rPr lang="en-GB" sz="1200" kern="1200" dirty="0" smtClean="0">
                <a:solidFill>
                  <a:schemeClr val="tx1"/>
                </a:solidFill>
                <a:effectLst/>
                <a:latin typeface="Arial" charset="0"/>
                <a:ea typeface="+mn-ea"/>
                <a:cs typeface="+mn-cs"/>
                <a:hlinkClick r:id="rId3"/>
              </a:rPr>
              <a:t>Wikipedia</a:t>
            </a:r>
            <a:endParaRPr lang="en-GB" sz="1200" kern="1200" dirty="0" smtClean="0">
              <a:solidFill>
                <a:schemeClr val="tx1"/>
              </a:solidFill>
              <a:effectLst/>
              <a:latin typeface="Arial" charset="0"/>
              <a:ea typeface="+mn-ea"/>
              <a:cs typeface="+mn-cs"/>
            </a:endParaRPr>
          </a:p>
          <a:p>
            <a:r>
              <a:rPr lang="en-GB" sz="1200" u="none" strike="noStrike" kern="1200" dirty="0" smtClean="0">
                <a:solidFill>
                  <a:schemeClr val="tx1"/>
                </a:solidFill>
                <a:effectLst/>
                <a:latin typeface="Arial" charset="0"/>
                <a:ea typeface="+mn-ea"/>
                <a:cs typeface="+mn-cs"/>
                <a:hlinkClick r:id="rId4"/>
              </a:rPr>
              <a:t>Born</a:t>
            </a:r>
            <a:r>
              <a:rPr lang="en-GB" sz="1200" kern="1200" dirty="0" smtClean="0">
                <a:solidFill>
                  <a:schemeClr val="tx1"/>
                </a:solidFill>
                <a:effectLst/>
                <a:latin typeface="Arial" charset="0"/>
                <a:ea typeface="+mn-ea"/>
                <a:cs typeface="+mn-cs"/>
              </a:rPr>
              <a:t>: July 3, 1879, </a:t>
            </a:r>
            <a:r>
              <a:rPr lang="en-GB" sz="1200" u="none" strike="noStrike" kern="1200" dirty="0" smtClean="0">
                <a:solidFill>
                  <a:schemeClr val="tx1"/>
                </a:solidFill>
                <a:effectLst/>
                <a:latin typeface="Arial" charset="0"/>
                <a:ea typeface="+mn-ea"/>
                <a:cs typeface="+mn-cs"/>
                <a:hlinkClick r:id="rId5"/>
              </a:rPr>
              <a:t>Warsaw, Poland</a:t>
            </a:r>
            <a:endParaRPr lang="en-GB" sz="1200" kern="1200" dirty="0" smtClean="0">
              <a:solidFill>
                <a:schemeClr val="tx1"/>
              </a:solidFill>
              <a:effectLst/>
              <a:latin typeface="Arial" charset="0"/>
              <a:ea typeface="+mn-ea"/>
              <a:cs typeface="+mn-cs"/>
            </a:endParaRPr>
          </a:p>
          <a:p>
            <a:r>
              <a:rPr lang="en-GB" sz="1200" u="none" strike="noStrike" kern="1200" dirty="0" smtClean="0">
                <a:solidFill>
                  <a:schemeClr val="tx1"/>
                </a:solidFill>
                <a:effectLst/>
                <a:latin typeface="Arial" charset="0"/>
                <a:ea typeface="+mn-ea"/>
                <a:cs typeface="+mn-cs"/>
                <a:hlinkClick r:id="rId6"/>
              </a:rPr>
              <a:t>Died</a:t>
            </a:r>
            <a:r>
              <a:rPr lang="en-GB" sz="1200" kern="1200" dirty="0" smtClean="0">
                <a:solidFill>
                  <a:schemeClr val="tx1"/>
                </a:solidFill>
                <a:effectLst/>
                <a:latin typeface="Arial" charset="0"/>
                <a:ea typeface="+mn-ea"/>
                <a:cs typeface="+mn-cs"/>
              </a:rPr>
              <a:t>: March 1, 1950, </a:t>
            </a:r>
            <a:r>
              <a:rPr lang="en-GB" sz="1200" u="none" strike="noStrike" kern="1200" dirty="0" smtClean="0">
                <a:solidFill>
                  <a:schemeClr val="tx1"/>
                </a:solidFill>
                <a:effectLst/>
                <a:latin typeface="Arial" charset="0"/>
                <a:ea typeface="+mn-ea"/>
                <a:cs typeface="+mn-cs"/>
                <a:hlinkClick r:id="rId7"/>
              </a:rPr>
              <a:t>Lakeville, Salisbury, Connecticut, United States</a:t>
            </a:r>
            <a:endParaRPr lang="en-GB" sz="1200" u="none" strike="noStrike" kern="1200" dirty="0" smtClean="0">
              <a:solidFill>
                <a:schemeClr val="tx1"/>
              </a:solidFill>
              <a:effectLst/>
              <a:latin typeface="Arial" charset="0"/>
              <a:ea typeface="+mn-ea"/>
              <a:cs typeface="+mn-cs"/>
            </a:endParaRPr>
          </a:p>
          <a:p>
            <a:endParaRPr lang="en-GB" sz="1200" kern="1200" dirty="0" smtClean="0">
              <a:solidFill>
                <a:schemeClr val="tx1"/>
              </a:solidFill>
              <a:effectLst/>
              <a:latin typeface="Arial" charset="0"/>
              <a:ea typeface="+mn-ea"/>
              <a:cs typeface="+mn-cs"/>
            </a:endParaRPr>
          </a:p>
          <a:p>
            <a:r>
              <a:rPr lang="en-GB" sz="1200" i="1" kern="1200" dirty="0" smtClean="0">
                <a:solidFill>
                  <a:schemeClr val="tx1"/>
                </a:solidFill>
                <a:effectLst/>
                <a:latin typeface="Arial" charset="0"/>
                <a:ea typeface="+mn-ea"/>
                <a:cs typeface="+mn-cs"/>
              </a:rPr>
              <a:t>There are two ways to slide easily through life: to believe everything or to doubt everything; both ways save us from thinking.</a:t>
            </a:r>
            <a:endParaRPr lang="en-GB" sz="1200" kern="1200" dirty="0" smtClean="0">
              <a:solidFill>
                <a:schemeClr val="tx1"/>
              </a:solidFill>
              <a:effectLst/>
              <a:latin typeface="Arial" charset="0"/>
              <a:ea typeface="+mn-ea"/>
              <a:cs typeface="+mn-cs"/>
            </a:endParaRPr>
          </a:p>
          <a:p>
            <a:r>
              <a:rPr lang="en-GB" sz="1200" i="1" kern="1200" dirty="0" smtClean="0">
                <a:solidFill>
                  <a:schemeClr val="tx1"/>
                </a:solidFill>
                <a:effectLst/>
                <a:latin typeface="Arial" charset="0"/>
                <a:ea typeface="+mn-ea"/>
                <a:cs typeface="+mn-cs"/>
              </a:rPr>
              <a:t>The map is not the territory.</a:t>
            </a:r>
            <a:endParaRPr lang="en-GB" sz="1200" kern="1200" dirty="0" smtClean="0">
              <a:solidFill>
                <a:schemeClr val="tx1"/>
              </a:solidFill>
              <a:effectLst/>
              <a:latin typeface="Arial" charset="0"/>
              <a:ea typeface="+mn-ea"/>
              <a:cs typeface="+mn-cs"/>
            </a:endParaRPr>
          </a:p>
          <a:p>
            <a:r>
              <a:rPr lang="en-GB" sz="1200" i="1" kern="1200" dirty="0" smtClean="0">
                <a:solidFill>
                  <a:schemeClr val="tx1"/>
                </a:solidFill>
                <a:effectLst/>
                <a:latin typeface="Arial" charset="0"/>
                <a:ea typeface="+mn-ea"/>
                <a:cs typeface="+mn-cs"/>
              </a:rPr>
              <a:t>If a psychiatric and scientific inquiry were to be made upon our rulers, mankind would be appalled at the disclosures.</a:t>
            </a:r>
            <a:endParaRPr lang="en-GB" sz="1200" kern="1200" dirty="0" smtClean="0">
              <a:solidFill>
                <a:schemeClr val="tx1"/>
              </a:solidFill>
              <a:effectLst/>
              <a:latin typeface="Arial"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DA706285-8642-4CA4-836D-049E89A33FF0}" type="slidenum">
              <a:rPr lang="en-GB" altLang="en-US" smtClean="0"/>
              <a:pPr>
                <a:defRPr/>
              </a:pPr>
              <a:t>16</a:t>
            </a:fld>
            <a:endParaRPr lang="en-GB" altLang="en-US"/>
          </a:p>
        </p:txBody>
      </p:sp>
    </p:spTree>
    <p:extLst>
      <p:ext uri="{BB962C8B-B14F-4D97-AF65-F5344CB8AC3E}">
        <p14:creationId xmlns:p14="http://schemas.microsoft.com/office/powerpoint/2010/main" val="3260238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smtClean="0">
                <a:effectLst/>
              </a:rPr>
              <a:t>Labour market areas are defined by Eurostat as ‘economically integrated regions within which residents can find jobs in a reasonable commuting distance, or can change their employment without changing their place of residence’. They are designed to allow new analyses of socio-demographic characteristics and to overcome the traditional constraints of regional statistics, as administrative boundaries often result from historical circumstances rather than real world social and economic realities. </a:t>
            </a:r>
          </a:p>
          <a:p>
            <a:pPr rtl="0"/>
            <a:r>
              <a:rPr lang="en-GB" dirty="0" smtClean="0">
                <a:effectLst/>
              </a:rPr>
              <a:t>The method used by Eurostat and national statistical institutes (NSIs) is to combine administrative and functional approaches. Eurostat supports the ongoing development of a methodology through a system of grants, while the participating NSIs test the application of methods nationally. The goal is to arrive at a harmonised EU-wide definition for labour market areas so that these statistics can be used to bring light to the effects of commuting and to assist in the design of employment, labour mobility and urban planning policies. </a:t>
            </a:r>
          </a:p>
          <a:p>
            <a:pPr rtl="0"/>
            <a:r>
              <a:rPr lang="en-GB" dirty="0" smtClean="0">
                <a:effectLst/>
              </a:rPr>
              <a:t>An analysis of labour market areas allows the degree of economic integration between places to be measured by the extent to which workers are willing and able to commute between two places. This may be particularly relevant for analysing city centres to which a considerable number of people commute every day, or satellite cities and suburbs which provide additional employment capacity to nearby urban centres. </a:t>
            </a:r>
          </a:p>
          <a:p>
            <a:pPr rtl="0"/>
            <a:r>
              <a:rPr lang="en-GB" b="1" dirty="0" smtClean="0">
                <a:effectLst/>
              </a:rPr>
              <a:t>For more information</a:t>
            </a:r>
            <a:r>
              <a:rPr lang="en-GB" dirty="0" smtClean="0">
                <a:effectLst/>
              </a:rPr>
              <a:t>: </a:t>
            </a:r>
            <a:r>
              <a:rPr lang="en-GB" dirty="0" smtClean="0">
                <a:effectLst/>
                <a:hlinkClick r:id="rId3"/>
              </a:rPr>
              <a:t>https://ec.europa.eu/eurostat/cros/content/labour-market-areas_en</a:t>
            </a:r>
            <a:endParaRPr lang="en-GB" dirty="0" smtClean="0">
              <a:effectLst/>
            </a:endParaRPr>
          </a:p>
          <a:p>
            <a:pPr rtl="0"/>
            <a:r>
              <a:rPr lang="en-GB" dirty="0" smtClean="0"/>
              <a:t>Map 3 shows the 10 largest labour market areas in terms of commuter numbers both to and from Milano and Roma. There were, on average, 213 thousand people who commuted into Milano each day in 2011, equivalent to 5.8 % of its total population, while the flow of commuters into Roma was less than half this level, at around 100 thousand or 2.9 % of its total population. </a:t>
            </a:r>
          </a:p>
          <a:p>
            <a:pPr rtl="0"/>
            <a:r>
              <a:rPr lang="en-GB" dirty="0" smtClean="0"/>
              <a:t>The largest flows of commuters into Milano were from Busto Arsizio, Como and Bergamo, although the origin of commuters was quite evenly distributed around the city in a radial pattern. On the other hand, almost half (44 %) of the commuters arriving in Roma each day were from </a:t>
            </a:r>
            <a:r>
              <a:rPr lang="en-GB" dirty="0" err="1" smtClean="0"/>
              <a:t>Pomezia</a:t>
            </a:r>
            <a:r>
              <a:rPr lang="en-GB" dirty="0" smtClean="0"/>
              <a:t> — a relatively new urban development to the south of the capital. It can also be noted that an average of 2 709 people commuted from Napoli to Roma </a:t>
            </a:r>
          </a:p>
          <a:p>
            <a:r>
              <a:rPr lang="en-GB" dirty="0"/>
              <a:t>Roma: monocentric functional region both inside and outside: absence of relationships with other regions.</a:t>
            </a:r>
          </a:p>
          <a:p>
            <a:r>
              <a:rPr lang="en-GB" dirty="0"/>
              <a:t>Milano: urban network of relationships - Nodal polycentrism • the </a:t>
            </a:r>
            <a:r>
              <a:rPr lang="en-GB" dirty="0" err="1"/>
              <a:t>center</a:t>
            </a:r>
            <a:r>
              <a:rPr lang="en-GB" dirty="0"/>
              <a:t>, Milano, exchanges flows with Bergamo, Busto Arsizio and Como, themselves nodes for their own regions.</a:t>
            </a:r>
            <a:endParaRPr lang="en-GB" dirty="0" smtClean="0">
              <a:effectLst/>
            </a:endParaRPr>
          </a:p>
          <a:p>
            <a:endParaRPr lang="en-GB" dirty="0"/>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17</a:t>
            </a:fld>
            <a:endParaRPr lang="en-GB" altLang="en-US"/>
          </a:p>
        </p:txBody>
      </p:sp>
    </p:spTree>
    <p:extLst>
      <p:ext uri="{BB962C8B-B14F-4D97-AF65-F5344CB8AC3E}">
        <p14:creationId xmlns:p14="http://schemas.microsoft.com/office/powerpoint/2010/main" val="1643965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23" eaLnBrk="0" hangingPunct="0">
              <a:defRPr/>
            </a:pPr>
            <a:r>
              <a:rPr lang="en-GB" b="1" dirty="0" smtClean="0"/>
              <a:t>Alfred Korzybski</a:t>
            </a:r>
          </a:p>
          <a:p>
            <a:r>
              <a:rPr lang="en-GB" sz="1200" kern="1200" dirty="0" smtClean="0">
                <a:solidFill>
                  <a:schemeClr val="tx1"/>
                </a:solidFill>
                <a:effectLst/>
                <a:latin typeface="Arial" charset="0"/>
                <a:ea typeface="+mn-ea"/>
                <a:cs typeface="+mn-cs"/>
              </a:rPr>
              <a:t>Alfred </a:t>
            </a:r>
            <a:r>
              <a:rPr lang="en-GB" sz="1200" kern="1200" dirty="0" err="1" smtClean="0">
                <a:solidFill>
                  <a:schemeClr val="tx1"/>
                </a:solidFill>
                <a:effectLst/>
                <a:latin typeface="Arial" charset="0"/>
                <a:ea typeface="+mn-ea"/>
                <a:cs typeface="+mn-cs"/>
              </a:rPr>
              <a:t>Habdank</a:t>
            </a:r>
            <a:r>
              <a:rPr lang="en-GB" sz="1200" kern="1200" dirty="0" smtClean="0">
                <a:solidFill>
                  <a:schemeClr val="tx1"/>
                </a:solidFill>
                <a:effectLst/>
                <a:latin typeface="Arial" charset="0"/>
                <a:ea typeface="+mn-ea"/>
                <a:cs typeface="+mn-cs"/>
              </a:rPr>
              <a:t> </a:t>
            </a:r>
            <a:r>
              <a:rPr lang="en-GB" sz="1200" kern="1200" dirty="0" err="1" smtClean="0">
                <a:solidFill>
                  <a:schemeClr val="tx1"/>
                </a:solidFill>
                <a:effectLst/>
                <a:latin typeface="Arial" charset="0"/>
                <a:ea typeface="+mn-ea"/>
                <a:cs typeface="+mn-cs"/>
              </a:rPr>
              <a:t>Skarbek</a:t>
            </a:r>
            <a:r>
              <a:rPr lang="en-GB" sz="1200" kern="1200" dirty="0" smtClean="0">
                <a:solidFill>
                  <a:schemeClr val="tx1"/>
                </a:solidFill>
                <a:effectLst/>
                <a:latin typeface="Arial" charset="0"/>
                <a:ea typeface="+mn-ea"/>
                <a:cs typeface="+mn-cs"/>
              </a:rPr>
              <a:t> Korzybski was a Polish-American independent scholar who developed a field called general semantics, which he viewed as both distinct from, and more encompassing than, the field of semantics. </a:t>
            </a:r>
            <a:r>
              <a:rPr lang="en-GB" sz="1200" kern="1200" dirty="0" smtClean="0">
                <a:solidFill>
                  <a:schemeClr val="tx1"/>
                </a:solidFill>
                <a:effectLst/>
                <a:latin typeface="Arial" charset="0"/>
                <a:ea typeface="+mn-ea"/>
                <a:cs typeface="+mn-cs"/>
                <a:hlinkClick r:id="rId3"/>
              </a:rPr>
              <a:t>Wikipedia</a:t>
            </a:r>
            <a:endParaRPr lang="en-GB" sz="1200" kern="1200" dirty="0" smtClean="0">
              <a:solidFill>
                <a:schemeClr val="tx1"/>
              </a:solidFill>
              <a:effectLst/>
              <a:latin typeface="Arial" charset="0"/>
              <a:ea typeface="+mn-ea"/>
              <a:cs typeface="+mn-cs"/>
            </a:endParaRPr>
          </a:p>
          <a:p>
            <a:r>
              <a:rPr lang="en-GB" sz="1200" u="none" strike="noStrike" kern="1200" dirty="0" smtClean="0">
                <a:solidFill>
                  <a:schemeClr val="tx1"/>
                </a:solidFill>
                <a:effectLst/>
                <a:latin typeface="Arial" charset="0"/>
                <a:ea typeface="+mn-ea"/>
                <a:cs typeface="+mn-cs"/>
                <a:hlinkClick r:id="rId4"/>
              </a:rPr>
              <a:t>Born</a:t>
            </a:r>
            <a:r>
              <a:rPr lang="en-GB" sz="1200" kern="1200" dirty="0" smtClean="0">
                <a:solidFill>
                  <a:schemeClr val="tx1"/>
                </a:solidFill>
                <a:effectLst/>
                <a:latin typeface="Arial" charset="0"/>
                <a:ea typeface="+mn-ea"/>
                <a:cs typeface="+mn-cs"/>
              </a:rPr>
              <a:t>: July 3, 1879, </a:t>
            </a:r>
            <a:r>
              <a:rPr lang="en-GB" sz="1200" u="none" strike="noStrike" kern="1200" dirty="0" smtClean="0">
                <a:solidFill>
                  <a:schemeClr val="tx1"/>
                </a:solidFill>
                <a:effectLst/>
                <a:latin typeface="Arial" charset="0"/>
                <a:ea typeface="+mn-ea"/>
                <a:cs typeface="+mn-cs"/>
                <a:hlinkClick r:id="rId5"/>
              </a:rPr>
              <a:t>Warsaw, Poland</a:t>
            </a:r>
            <a:endParaRPr lang="en-GB" sz="1200" kern="1200" dirty="0" smtClean="0">
              <a:solidFill>
                <a:schemeClr val="tx1"/>
              </a:solidFill>
              <a:effectLst/>
              <a:latin typeface="Arial" charset="0"/>
              <a:ea typeface="+mn-ea"/>
              <a:cs typeface="+mn-cs"/>
            </a:endParaRPr>
          </a:p>
          <a:p>
            <a:r>
              <a:rPr lang="en-GB" sz="1200" u="none" strike="noStrike" kern="1200" dirty="0" smtClean="0">
                <a:solidFill>
                  <a:schemeClr val="tx1"/>
                </a:solidFill>
                <a:effectLst/>
                <a:latin typeface="Arial" charset="0"/>
                <a:ea typeface="+mn-ea"/>
                <a:cs typeface="+mn-cs"/>
                <a:hlinkClick r:id="rId6"/>
              </a:rPr>
              <a:t>Died</a:t>
            </a:r>
            <a:r>
              <a:rPr lang="en-GB" sz="1200" kern="1200" dirty="0" smtClean="0">
                <a:solidFill>
                  <a:schemeClr val="tx1"/>
                </a:solidFill>
                <a:effectLst/>
                <a:latin typeface="Arial" charset="0"/>
                <a:ea typeface="+mn-ea"/>
                <a:cs typeface="+mn-cs"/>
              </a:rPr>
              <a:t>: March 1, 1950, </a:t>
            </a:r>
            <a:r>
              <a:rPr lang="en-GB" sz="1200" u="none" strike="noStrike" kern="1200" dirty="0" smtClean="0">
                <a:solidFill>
                  <a:schemeClr val="tx1"/>
                </a:solidFill>
                <a:effectLst/>
                <a:latin typeface="Arial" charset="0"/>
                <a:ea typeface="+mn-ea"/>
                <a:cs typeface="+mn-cs"/>
                <a:hlinkClick r:id="rId7"/>
              </a:rPr>
              <a:t>Lakeville, Salisbury, Connecticut, United States</a:t>
            </a:r>
            <a:endParaRPr lang="en-GB" sz="1200" u="none" strike="noStrike" kern="1200" dirty="0" smtClean="0">
              <a:solidFill>
                <a:schemeClr val="tx1"/>
              </a:solidFill>
              <a:effectLst/>
              <a:latin typeface="Arial" charset="0"/>
              <a:ea typeface="+mn-ea"/>
              <a:cs typeface="+mn-cs"/>
            </a:endParaRPr>
          </a:p>
          <a:p>
            <a:endParaRPr lang="en-GB" sz="1200" kern="1200" dirty="0" smtClean="0">
              <a:solidFill>
                <a:schemeClr val="tx1"/>
              </a:solidFill>
              <a:effectLst/>
              <a:latin typeface="Arial" charset="0"/>
              <a:ea typeface="+mn-ea"/>
              <a:cs typeface="+mn-cs"/>
            </a:endParaRPr>
          </a:p>
          <a:p>
            <a:r>
              <a:rPr lang="en-GB" sz="1200" i="1" kern="1200" dirty="0" smtClean="0">
                <a:solidFill>
                  <a:schemeClr val="tx1"/>
                </a:solidFill>
                <a:effectLst/>
                <a:latin typeface="Arial" charset="0"/>
                <a:ea typeface="+mn-ea"/>
                <a:cs typeface="+mn-cs"/>
              </a:rPr>
              <a:t>There are two ways to slide easily through life: to believe everything or to doubt everything; both ways save us from thinking.</a:t>
            </a:r>
            <a:endParaRPr lang="en-GB" sz="1200" kern="1200" dirty="0" smtClean="0">
              <a:solidFill>
                <a:schemeClr val="tx1"/>
              </a:solidFill>
              <a:effectLst/>
              <a:latin typeface="Arial" charset="0"/>
              <a:ea typeface="+mn-ea"/>
              <a:cs typeface="+mn-cs"/>
            </a:endParaRPr>
          </a:p>
          <a:p>
            <a:r>
              <a:rPr lang="en-GB" sz="1200" i="1" kern="1200" dirty="0" smtClean="0">
                <a:solidFill>
                  <a:schemeClr val="tx1"/>
                </a:solidFill>
                <a:effectLst/>
                <a:latin typeface="Arial" charset="0"/>
                <a:ea typeface="+mn-ea"/>
                <a:cs typeface="+mn-cs"/>
              </a:rPr>
              <a:t>The map is not the territory.</a:t>
            </a:r>
            <a:endParaRPr lang="en-GB" sz="1200" kern="1200" dirty="0" smtClean="0">
              <a:solidFill>
                <a:schemeClr val="tx1"/>
              </a:solidFill>
              <a:effectLst/>
              <a:latin typeface="Arial" charset="0"/>
              <a:ea typeface="+mn-ea"/>
              <a:cs typeface="+mn-cs"/>
            </a:endParaRPr>
          </a:p>
          <a:p>
            <a:r>
              <a:rPr lang="en-GB" sz="1200" i="1" kern="1200" dirty="0" smtClean="0">
                <a:solidFill>
                  <a:schemeClr val="tx1"/>
                </a:solidFill>
                <a:effectLst/>
                <a:latin typeface="Arial" charset="0"/>
                <a:ea typeface="+mn-ea"/>
                <a:cs typeface="+mn-cs"/>
              </a:rPr>
              <a:t>If a psychiatric and scientific inquiry were to be made upon our rulers, mankind would be appalled at the disclosures.</a:t>
            </a:r>
            <a:endParaRPr lang="en-GB" sz="1200" kern="1200" dirty="0" smtClean="0">
              <a:solidFill>
                <a:schemeClr val="tx1"/>
              </a:solidFill>
              <a:effectLst/>
              <a:latin typeface="Arial"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DA706285-8642-4CA4-836D-049E89A33FF0}" type="slidenum">
              <a:rPr lang="en-GB" altLang="en-US" smtClean="0"/>
              <a:pPr>
                <a:defRPr/>
              </a:pPr>
              <a:t>18</a:t>
            </a:fld>
            <a:endParaRPr lang="en-GB" altLang="en-US"/>
          </a:p>
        </p:txBody>
      </p:sp>
    </p:spTree>
    <p:extLst>
      <p:ext uri="{BB962C8B-B14F-4D97-AF65-F5344CB8AC3E}">
        <p14:creationId xmlns:p14="http://schemas.microsoft.com/office/powerpoint/2010/main" val="3260238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Experimental statistics on day-time</a:t>
            </a:r>
            <a:r>
              <a:rPr lang="en-GB" baseline="0" dirty="0" smtClean="0"/>
              <a:t> and night time population density based on administrative data calibrated by the hourly patterns observed in mobile phone network data. Mobile data analysis made use of signals transmitted between mobile devices and transmitter stations of the second largest Slovene Mobile provider for the period May-October 2014</a:t>
            </a:r>
          </a:p>
          <a:p>
            <a:endParaRPr lang="en-GB" baseline="0" dirty="0" smtClean="0"/>
          </a:p>
          <a:p>
            <a:pPr rtl="0"/>
            <a:r>
              <a:rPr lang="en-GB" dirty="0" smtClean="0"/>
              <a:t>The influx of commuters into a city each morning can considerably change the number of persons who are active within its territorial boundaries. Map 2 contrasts day-time and night-time population density for Ljubljana (the capital of Slovenia) during the period 1 May–31 October 2014; the day-time population having been measured at lunchtime (12:00h–13:00h), while the night-time population was measured after most people had gone to bed (00:00h–01:00h). The information presented is based on administrative data (for the day-time population) and a central population register (for the night-time population) and was calibrated using hourly patterns observed from mobile phone data. </a:t>
            </a:r>
          </a:p>
          <a:p>
            <a:pPr rtl="0"/>
            <a:r>
              <a:rPr lang="en-GB" dirty="0" smtClean="0"/>
              <a:t>The general pattern of considerably more people being in the city centre during the day-time is clearly evident when contrasting the two maps, whereas the night-time population was greater in some </a:t>
            </a:r>
            <a:r>
              <a:rPr lang="en-GB" dirty="0" err="1" smtClean="0"/>
              <a:t>subcity</a:t>
            </a:r>
            <a:r>
              <a:rPr lang="en-GB" dirty="0" smtClean="0"/>
              <a:t> districts away from the city centre, as well as in some of the surrounding areas. The highest level of population density during the day-time was recorded for a grid cell covering some business entities where the majority of employees were recorded as working in the Ljubljana headquarters, while the highest level of population density during the night-time was recorded for a grid cell containing an administrative building for a student campus (thereby also suffering from a similar measurement issue). </a:t>
            </a:r>
          </a:p>
          <a:p>
            <a:endParaRPr lang="en-GB" dirty="0"/>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19</a:t>
            </a:fld>
            <a:endParaRPr lang="en-GB" altLang="en-US"/>
          </a:p>
        </p:txBody>
      </p:sp>
    </p:spTree>
    <p:extLst>
      <p:ext uri="{BB962C8B-B14F-4D97-AF65-F5344CB8AC3E}">
        <p14:creationId xmlns:p14="http://schemas.microsoft.com/office/powerpoint/2010/main" val="1958465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solidFill>
                  <a:srgbClr val="FF0000"/>
                </a:solidFill>
              </a:rPr>
              <a:t>New computational models must be adopted</a:t>
            </a:r>
          </a:p>
          <a:p>
            <a:pPr algn="l"/>
            <a:r>
              <a:rPr lang="en-GB" b="1" dirty="0">
                <a:solidFill>
                  <a:srgbClr val="FF0000"/>
                </a:solidFill>
              </a:rPr>
              <a:t>between private and public actors</a:t>
            </a:r>
          </a:p>
          <a:p>
            <a:pPr algn="l"/>
            <a:r>
              <a:rPr lang="en-GB" b="1" dirty="0">
                <a:solidFill>
                  <a:srgbClr val="FF0000"/>
                </a:solidFill>
              </a:rPr>
              <a:t> to guarantee mutually trusted of the process</a:t>
            </a:r>
          </a:p>
          <a:p>
            <a:pPr defTabSz="915683" fontAlgn="auto">
              <a:spcBef>
                <a:spcPts val="0"/>
              </a:spcBef>
              <a:spcAft>
                <a:spcPts val="0"/>
              </a:spcAft>
              <a:defRPr/>
            </a:pPr>
            <a:endParaRPr lang="nl-NL" dirty="0" smtClean="0">
              <a:solidFill>
                <a:srgbClr val="FF0000"/>
              </a:solidFill>
            </a:endParaRPr>
          </a:p>
          <a:p>
            <a:pPr defTabSz="915683" fontAlgn="auto">
              <a:spcBef>
                <a:spcPts val="0"/>
              </a:spcBef>
              <a:spcAft>
                <a:spcPts val="0"/>
              </a:spcAft>
              <a:defRPr/>
            </a:pPr>
            <a:r>
              <a:rPr lang="nl-NL" dirty="0" err="1" smtClean="0">
                <a:solidFill>
                  <a:srgbClr val="FF0000"/>
                </a:solidFill>
              </a:rPr>
              <a:t>Work</a:t>
            </a:r>
            <a:r>
              <a:rPr lang="nl-NL" dirty="0" smtClean="0">
                <a:solidFill>
                  <a:srgbClr val="FF0000"/>
                </a:solidFill>
              </a:rPr>
              <a:t> package led </a:t>
            </a:r>
            <a:r>
              <a:rPr lang="nl-NL" dirty="0" err="1" smtClean="0">
                <a:solidFill>
                  <a:srgbClr val="FF0000"/>
                </a:solidFill>
              </a:rPr>
              <a:t>by</a:t>
            </a:r>
            <a:r>
              <a:rPr lang="nl-NL" dirty="0" smtClean="0">
                <a:solidFill>
                  <a:srgbClr val="FF0000"/>
                </a:solidFill>
              </a:rPr>
              <a:t> Spain</a:t>
            </a:r>
          </a:p>
          <a:p>
            <a:pPr>
              <a:defRPr/>
            </a:pPr>
            <a:endParaRPr lang="nl-NL" dirty="0" smtClean="0">
              <a:solidFill>
                <a:srgbClr val="FF0000"/>
              </a:solidFill>
            </a:endParaRPr>
          </a:p>
          <a:p>
            <a:pPr>
              <a:defRPr/>
            </a:pPr>
            <a:r>
              <a:rPr lang="nl-NL" dirty="0" err="1" smtClean="0">
                <a:solidFill>
                  <a:srgbClr val="FF0000"/>
                </a:solidFill>
              </a:rPr>
              <a:t>Aim</a:t>
            </a:r>
            <a:r>
              <a:rPr lang="nl-NL" dirty="0" smtClean="0">
                <a:solidFill>
                  <a:srgbClr val="FF0000"/>
                </a:solidFill>
              </a:rPr>
              <a:t>:</a:t>
            </a:r>
          </a:p>
          <a:p>
            <a:pPr>
              <a:defRPr/>
            </a:pPr>
            <a:endParaRPr lang="nl-NL" dirty="0" smtClean="0"/>
          </a:p>
          <a:p>
            <a:pPr>
              <a:defRPr/>
            </a:pPr>
            <a:r>
              <a:rPr lang="nl-NL" dirty="0" smtClean="0"/>
              <a:t>produce </a:t>
            </a:r>
            <a:r>
              <a:rPr lang="nl-NL" dirty="0" err="1" smtClean="0"/>
              <a:t>estimates</a:t>
            </a:r>
            <a:r>
              <a:rPr lang="nl-NL" dirty="0" smtClean="0"/>
              <a:t> of </a:t>
            </a:r>
            <a:r>
              <a:rPr lang="nl-NL" b="1" dirty="0" err="1" smtClean="0"/>
              <a:t>day</a:t>
            </a:r>
            <a:r>
              <a:rPr lang="nl-NL" b="1" dirty="0" smtClean="0"/>
              <a:t>-time </a:t>
            </a:r>
            <a:r>
              <a:rPr lang="nl-NL" b="1" dirty="0" err="1" smtClean="0"/>
              <a:t>populations</a:t>
            </a:r>
            <a:r>
              <a:rPr lang="nl-NL" b="1" dirty="0" smtClean="0"/>
              <a:t> </a:t>
            </a:r>
            <a:r>
              <a:rPr lang="nl-NL" dirty="0" smtClean="0"/>
              <a:t>as a </a:t>
            </a:r>
            <a:r>
              <a:rPr lang="nl-NL" dirty="0" err="1" smtClean="0"/>
              <a:t>mature</a:t>
            </a:r>
            <a:r>
              <a:rPr lang="nl-NL" dirty="0" smtClean="0"/>
              <a:t> official </a:t>
            </a:r>
            <a:r>
              <a:rPr lang="nl-NL" dirty="0" err="1" smtClean="0"/>
              <a:t>statistical</a:t>
            </a:r>
            <a:r>
              <a:rPr lang="nl-NL" dirty="0" smtClean="0"/>
              <a:t> product</a:t>
            </a:r>
          </a:p>
          <a:p>
            <a:pPr>
              <a:defRPr/>
            </a:pPr>
            <a:r>
              <a:rPr lang="nl-NL" dirty="0" err="1" smtClean="0"/>
              <a:t>gather</a:t>
            </a:r>
            <a:r>
              <a:rPr lang="nl-NL" dirty="0" smtClean="0"/>
              <a:t> </a:t>
            </a:r>
            <a:r>
              <a:rPr lang="nl-NL" dirty="0" err="1" smtClean="0"/>
              <a:t>the</a:t>
            </a:r>
            <a:r>
              <a:rPr lang="nl-NL" dirty="0" smtClean="0"/>
              <a:t> </a:t>
            </a:r>
            <a:r>
              <a:rPr lang="nl-NL" dirty="0" err="1" smtClean="0"/>
              <a:t>current</a:t>
            </a:r>
            <a:r>
              <a:rPr lang="nl-NL" dirty="0" smtClean="0"/>
              <a:t> </a:t>
            </a:r>
            <a:r>
              <a:rPr lang="nl-NL" dirty="0" err="1" smtClean="0"/>
              <a:t>experiences</a:t>
            </a:r>
            <a:r>
              <a:rPr lang="nl-NL" dirty="0" smtClean="0"/>
              <a:t> </a:t>
            </a:r>
            <a:r>
              <a:rPr lang="nl-NL" dirty="0" err="1" smtClean="0"/>
              <a:t>about</a:t>
            </a:r>
            <a:r>
              <a:rPr lang="nl-NL" dirty="0" smtClean="0"/>
              <a:t> data access </a:t>
            </a:r>
            <a:r>
              <a:rPr lang="nl-NL" dirty="0" err="1" smtClean="0"/>
              <a:t>to</a:t>
            </a:r>
            <a:r>
              <a:rPr lang="nl-NL" dirty="0" smtClean="0"/>
              <a:t> mobile </a:t>
            </a:r>
            <a:r>
              <a:rPr lang="nl-NL" dirty="0" err="1" smtClean="0"/>
              <a:t>phone</a:t>
            </a:r>
            <a:r>
              <a:rPr lang="nl-NL" dirty="0" smtClean="0"/>
              <a:t> data in </a:t>
            </a:r>
            <a:r>
              <a:rPr lang="nl-NL" dirty="0" err="1" smtClean="0"/>
              <a:t>the</a:t>
            </a:r>
            <a:r>
              <a:rPr lang="nl-NL" dirty="0" smtClean="0"/>
              <a:t> ESS, </a:t>
            </a:r>
          </a:p>
          <a:p>
            <a:pPr marL="515071" indent="-515071">
              <a:buFontTx/>
              <a:buAutoNum type="romanLcParenBoth"/>
              <a:defRPr/>
            </a:pPr>
            <a:r>
              <a:rPr lang="nl-NL" dirty="0" smtClean="0"/>
              <a:t>(ii) </a:t>
            </a:r>
            <a:r>
              <a:rPr lang="nl-NL" dirty="0" err="1" smtClean="0"/>
              <a:t>to</a:t>
            </a:r>
            <a:r>
              <a:rPr lang="nl-NL" dirty="0" smtClean="0"/>
              <a:t> </a:t>
            </a:r>
            <a:r>
              <a:rPr lang="nl-NL" b="1" dirty="0" err="1" smtClean="0"/>
              <a:t>obtain</a:t>
            </a:r>
            <a:r>
              <a:rPr lang="nl-NL" b="1" dirty="0" smtClean="0"/>
              <a:t> access </a:t>
            </a:r>
            <a:r>
              <a:rPr lang="nl-NL" dirty="0" err="1" smtClean="0"/>
              <a:t>to</a:t>
            </a:r>
            <a:r>
              <a:rPr lang="nl-NL" dirty="0" smtClean="0"/>
              <a:t> </a:t>
            </a:r>
            <a:r>
              <a:rPr lang="nl-NL" dirty="0" err="1" smtClean="0"/>
              <a:t>the</a:t>
            </a:r>
            <a:r>
              <a:rPr lang="nl-NL" dirty="0" smtClean="0"/>
              <a:t> mobile </a:t>
            </a:r>
            <a:r>
              <a:rPr lang="nl-NL" dirty="0" err="1" smtClean="0"/>
              <a:t>phone</a:t>
            </a:r>
            <a:r>
              <a:rPr lang="nl-NL" dirty="0" smtClean="0"/>
              <a:t> data </a:t>
            </a:r>
            <a:r>
              <a:rPr lang="nl-NL" dirty="0" err="1" smtClean="0"/>
              <a:t>for</a:t>
            </a:r>
            <a:r>
              <a:rPr lang="nl-NL" dirty="0" smtClean="0"/>
              <a:t> </a:t>
            </a:r>
            <a:r>
              <a:rPr lang="nl-NL" dirty="0" err="1" smtClean="0"/>
              <a:t>their</a:t>
            </a:r>
            <a:r>
              <a:rPr lang="nl-NL" dirty="0" smtClean="0"/>
              <a:t> </a:t>
            </a:r>
            <a:r>
              <a:rPr lang="nl-NL" dirty="0" err="1" smtClean="0"/>
              <a:t>exploitation</a:t>
            </a:r>
            <a:r>
              <a:rPr lang="nl-NL" dirty="0" smtClean="0"/>
              <a:t> in </a:t>
            </a:r>
            <a:r>
              <a:rPr lang="nl-NL" dirty="0" err="1" smtClean="0"/>
              <a:t>the</a:t>
            </a:r>
            <a:r>
              <a:rPr lang="nl-NL" dirty="0" smtClean="0"/>
              <a:t> 2nd </a:t>
            </a:r>
            <a:r>
              <a:rPr lang="nl-NL" dirty="0" err="1" smtClean="0"/>
              <a:t>period</a:t>
            </a:r>
            <a:r>
              <a:rPr lang="nl-NL" dirty="0" smtClean="0"/>
              <a:t> of </a:t>
            </a:r>
            <a:r>
              <a:rPr lang="nl-NL" dirty="0" err="1" smtClean="0"/>
              <a:t>the</a:t>
            </a:r>
            <a:r>
              <a:rPr lang="nl-NL" dirty="0" smtClean="0"/>
              <a:t> project and </a:t>
            </a:r>
          </a:p>
          <a:p>
            <a:pPr marL="515071" indent="-515071">
              <a:buFontTx/>
              <a:buAutoNum type="romanLcParenBoth"/>
              <a:defRPr/>
            </a:pPr>
            <a:r>
              <a:rPr lang="nl-NL" dirty="0" smtClean="0"/>
              <a:t>(iii) </a:t>
            </a:r>
            <a:r>
              <a:rPr lang="nl-NL" dirty="0" err="1" smtClean="0"/>
              <a:t>to</a:t>
            </a:r>
            <a:r>
              <a:rPr lang="nl-NL" dirty="0" smtClean="0"/>
              <a:t> </a:t>
            </a:r>
            <a:r>
              <a:rPr lang="nl-NL" dirty="0" err="1" smtClean="0"/>
              <a:t>propose</a:t>
            </a:r>
            <a:r>
              <a:rPr lang="nl-NL" dirty="0" smtClean="0"/>
              <a:t> </a:t>
            </a:r>
            <a:r>
              <a:rPr lang="nl-NL" dirty="0" err="1" smtClean="0"/>
              <a:t>some</a:t>
            </a:r>
            <a:r>
              <a:rPr lang="nl-NL" dirty="0" smtClean="0"/>
              <a:t> </a:t>
            </a:r>
            <a:r>
              <a:rPr lang="nl-NL" b="1" dirty="0" err="1" smtClean="0"/>
              <a:t>specific</a:t>
            </a:r>
            <a:r>
              <a:rPr lang="nl-NL" b="1" dirty="0" smtClean="0"/>
              <a:t> </a:t>
            </a:r>
            <a:r>
              <a:rPr lang="nl-NL" b="1" dirty="0" err="1" smtClean="0"/>
              <a:t>complementary</a:t>
            </a:r>
            <a:r>
              <a:rPr lang="nl-NL" b="1" dirty="0" smtClean="0"/>
              <a:t> </a:t>
            </a:r>
            <a:r>
              <a:rPr lang="nl-NL" b="1" dirty="0" err="1" smtClean="0"/>
              <a:t>potential</a:t>
            </a:r>
            <a:r>
              <a:rPr lang="nl-NL" b="1" dirty="0" smtClean="0"/>
              <a:t> </a:t>
            </a:r>
            <a:r>
              <a:rPr lang="nl-NL" b="1" dirty="0" err="1" smtClean="0"/>
              <a:t>outputs</a:t>
            </a:r>
            <a:r>
              <a:rPr lang="nl-NL" dirty="0" smtClean="0"/>
              <a:t> </a:t>
            </a:r>
            <a:r>
              <a:rPr lang="nl-NL" dirty="0" err="1" smtClean="0"/>
              <a:t>for</a:t>
            </a:r>
            <a:r>
              <a:rPr lang="nl-NL" dirty="0" smtClean="0"/>
              <a:t> official </a:t>
            </a:r>
            <a:r>
              <a:rPr lang="nl-NL" dirty="0" err="1" smtClean="0"/>
              <a:t>statistics</a:t>
            </a:r>
            <a:r>
              <a:rPr lang="nl-NL" dirty="0" smtClean="0"/>
              <a:t> </a:t>
            </a:r>
            <a:r>
              <a:rPr lang="nl-NL" dirty="0" err="1" smtClean="0"/>
              <a:t>based</a:t>
            </a:r>
            <a:r>
              <a:rPr lang="nl-NL" dirty="0" smtClean="0"/>
              <a:t> on </a:t>
            </a:r>
            <a:r>
              <a:rPr lang="nl-NL" dirty="0" err="1" smtClean="0"/>
              <a:t>this</a:t>
            </a:r>
            <a:r>
              <a:rPr lang="nl-NL" dirty="0" smtClean="0"/>
              <a:t> source of information.”</a:t>
            </a:r>
          </a:p>
          <a:p>
            <a:endParaRPr lang="en-GB" dirty="0" smtClean="0"/>
          </a:p>
          <a:p>
            <a:endParaRPr lang="en-GB" dirty="0" smtClean="0"/>
          </a:p>
          <a:p>
            <a:r>
              <a:rPr lang="en-GB" dirty="0" smtClean="0"/>
              <a:t>Workshop with </a:t>
            </a:r>
            <a:r>
              <a:rPr lang="en-GB" dirty="0" err="1" smtClean="0"/>
              <a:t>Telcos</a:t>
            </a:r>
            <a:r>
              <a:rPr lang="en-GB" dirty="0" smtClean="0"/>
              <a:t> in 2017</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67ED85B-4398-426B-A8AA-FC692578801D}" type="slidenum">
              <a:rPr lang="en-GB" altLang="en-US" smtClean="0"/>
              <a:pPr/>
              <a:t>20</a:t>
            </a:fld>
            <a:endParaRPr lang="en-GB" altLang="en-US" dirty="0"/>
          </a:p>
        </p:txBody>
      </p:sp>
    </p:spTree>
    <p:extLst>
      <p:ext uri="{BB962C8B-B14F-4D97-AF65-F5344CB8AC3E}">
        <p14:creationId xmlns:p14="http://schemas.microsoft.com/office/powerpoint/2010/main" val="1257582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pPr rtl="0"/>
            <a:r>
              <a:rPr lang="en-GB" b="1" i="1" dirty="0" smtClean="0">
                <a:effectLst/>
              </a:rPr>
              <a:t>Big data project — Belgian mobile phone data</a:t>
            </a:r>
            <a:r>
              <a:rPr lang="en-GB" dirty="0" smtClean="0">
                <a:effectLst/>
              </a:rPr>
              <a:t> </a:t>
            </a:r>
          </a:p>
          <a:p>
            <a:pPr rtl="0"/>
            <a:r>
              <a:rPr lang="en-GB" dirty="0" smtClean="0">
                <a:effectLst/>
              </a:rPr>
              <a:t>Big data refers to large and very detailed digital trails left by people in their use of IT systems or detailed digital information that is captured by sensors. Examples include the information recorded while people browse the internet or connect to a mobile telecommunications network, or sensors that may be found along the side of main roads (which may be used to detect, for example, traffic volumes or carbon dioxide emission levels). These data can be used to identify patterns and analyse human behaviour. </a:t>
            </a:r>
          </a:p>
          <a:p>
            <a:pPr rtl="0"/>
            <a:r>
              <a:rPr lang="en-GB" dirty="0" smtClean="0">
                <a:effectLst/>
              </a:rPr>
              <a:t>Mobile phone networks are based on a cellular system with each cell served by a base station with a communications tower and a set of antennas. Statistics Belgium and Eurostat have worked with </a:t>
            </a:r>
            <a:r>
              <a:rPr lang="en-GB" dirty="0" err="1" smtClean="0">
                <a:effectLst/>
              </a:rPr>
              <a:t>Proximus</a:t>
            </a:r>
            <a:r>
              <a:rPr lang="en-GB" dirty="0" smtClean="0">
                <a:effectLst/>
              </a:rPr>
              <a:t> (a Belgian mobile network operator) to investigate the potential of data from mobile networks that are stored as part of an operator’s telecommunications system, for example, data on when and where people connect to a network through a mobile device. </a:t>
            </a:r>
          </a:p>
          <a:p>
            <a:pPr rtl="0"/>
            <a:r>
              <a:rPr lang="en-GB" dirty="0" smtClean="0">
                <a:effectLst/>
              </a:rPr>
              <a:t>The work started with the development of a map of spatial areas approximating the mobile network cells, independent of the telecommunications technology (for example, 2G, 3G or 4G). An analysis was conducted based on the number of devices connected to the base station of each cell at different times of the day during two week days. Each area was classified into one of three profiles: a residential profile where the number of connections was above average at night and below average during the day; a working profile where the reverse situation was observed; and a commuting profile where there were two peaks (around 08.00 h and 18.00 h). The resulting maps showed a coherent picture, with most of the country made up of residential zones interspersed with a few working zones and commuting zones usually bridging these. </a:t>
            </a:r>
          </a:p>
          <a:p>
            <a:endParaRPr lang="en-GB" dirty="0"/>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21</a:t>
            </a:fld>
            <a:endParaRPr lang="en-GB" altLang="en-US"/>
          </a:p>
        </p:txBody>
      </p:sp>
    </p:spTree>
    <p:extLst>
      <p:ext uri="{BB962C8B-B14F-4D97-AF65-F5344CB8AC3E}">
        <p14:creationId xmlns:p14="http://schemas.microsoft.com/office/powerpoint/2010/main" val="2890215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093">
              <a:defRPr/>
            </a:pPr>
            <a:r>
              <a:rPr lang="en-GB" dirty="0"/>
              <a:t>To promote geocoding of statistical unit records where appropriate using national point based geocoding infrastructure. Geocoding is the process of locating people and businesses using addresses or other location information and is one of the key principles of the Statistical Geospatial Framework. NSIs should maintain the necessary tools and address data or have access to national geocoding services. Specifically NSIs should aim for persistent geocoding of survey samples, allowing for efficiency gains in the setup and analysis of surveys such as the LFS, SILC, etc.</a:t>
            </a:r>
          </a:p>
          <a:p>
            <a:pPr lvl="0"/>
            <a:r>
              <a:rPr lang="en-GB" dirty="0"/>
              <a:t>To implement consistently across the ESS the methodological guidelines for geospatial information management and geospatial statistics. The GEOSTAT </a:t>
            </a:r>
            <a:r>
              <a:rPr lang="en-GB" dirty="0" err="1"/>
              <a:t>GEOSTAT</a:t>
            </a:r>
            <a:r>
              <a:rPr lang="en-GB" dirty="0"/>
              <a:t> projects have developed a methodological foundation based on this Statistical Geospatial Framework for managing geospatial information in statistical production and generate geospatial statistics. If the GEOSTAT methodological guidelines will be implemented fully in the ESS, geospatial statistics will be harmonised and comparable, e.g. as regards the spatial resolution, temporal resolution, accuracy of location and size and type of output geographies. As an example all NSIs will be able to produce population grids with the same grid cell size.</a:t>
            </a:r>
          </a:p>
          <a:p>
            <a:pPr lvl="0"/>
            <a:r>
              <a:rPr lang="en-GB" dirty="0"/>
              <a:t> </a:t>
            </a:r>
          </a:p>
          <a:p>
            <a:pPr lvl="0"/>
            <a:r>
              <a:rPr lang="en-GB" dirty="0"/>
              <a:t>To promote geocoding of statistical unit records where appropriate using national point based geocoding infrastructure. Geocoding is the process of locating people and businesses using addresses or other location information and is one of the key principles of the Statistical Geospatial Framework. NSIs should maintain the necessary tools and address data or have access to national geocoding services. Specifically NSIs should aim for persistent geocoding of survey samples, allowing for efficiency gains in the setup and analysis of surveys such as the LFS, SILC, etc.</a:t>
            </a:r>
          </a:p>
          <a:p>
            <a:r>
              <a:rPr lang="en-GB" dirty="0"/>
              <a:t>To promote geospatial core data production as defined by the UN-GGIM: Europe, and INSPIRE for instance geospatial data on buildings, addresses, transport networks and administrative units. Those data will be used to geo-code statistical and administrative data sources, or disaggregate SDG indicators such as on land use and accessibility to services.</a:t>
            </a:r>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22</a:t>
            </a:fld>
            <a:endParaRPr lang="en-GB" altLang="en-US"/>
          </a:p>
        </p:txBody>
      </p:sp>
    </p:spTree>
    <p:extLst>
      <p:ext uri="{BB962C8B-B14F-4D97-AF65-F5344CB8AC3E}">
        <p14:creationId xmlns:p14="http://schemas.microsoft.com/office/powerpoint/2010/main" val="133441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683"/>
            <a:r>
              <a:rPr lang="en-GB" baseline="0" dirty="0" smtClean="0"/>
              <a:t> </a:t>
            </a:r>
            <a:r>
              <a:rPr lang="en-GB" baseline="0" dirty="0" err="1" smtClean="0"/>
              <a:t>Maximilien_Luc:e</a:t>
            </a:r>
            <a:r>
              <a:rPr lang="en-GB" baseline="0" dirty="0" smtClean="0"/>
              <a:t> Montmartre, de_la_rue_Cortot,_vue_vers_saint-denis',_oil_on_canvas_painting,_c._1900</a:t>
            </a:r>
            <a:endParaRPr lang="en-GB" dirty="0" smtClean="0"/>
          </a:p>
          <a:p>
            <a:endParaRPr lang="en-GB" baseline="0" dirty="0" smtClean="0"/>
          </a:p>
          <a:p>
            <a:r>
              <a:rPr lang="en-GB" dirty="0"/>
              <a:t>Throughout history, cities have been at the centre of change, from the spread of Greek and Roman civilizations, through the Italian renaissance period, to the industrial revolution in the United Kingdom. </a:t>
            </a:r>
          </a:p>
          <a:p>
            <a:pPr defTabSz="915683"/>
            <a:r>
              <a:rPr lang="en-GB" dirty="0"/>
              <a:t>There are considerable differences in the size and spatial distribution of urban developments across the EU Member States. Each of the EU Member States has a distinctive history of territorial developments.</a:t>
            </a:r>
            <a:endParaRPr lang="en-GB" i="0" dirty="0" smtClean="0"/>
          </a:p>
          <a:p>
            <a:endParaRPr lang="en-GB" dirty="0"/>
          </a:p>
        </p:txBody>
      </p:sp>
      <p:sp>
        <p:nvSpPr>
          <p:cNvPr id="4" name="Slide Number Placeholder 3"/>
          <p:cNvSpPr>
            <a:spLocks noGrp="1"/>
          </p:cNvSpPr>
          <p:nvPr>
            <p:ph type="sldNum" sz="quarter" idx="10"/>
          </p:nvPr>
        </p:nvSpPr>
        <p:spPr/>
        <p:txBody>
          <a:bodyPr/>
          <a:lstStyle/>
          <a:p>
            <a:fld id="{D9F67ED7-2364-45C7-B4A3-6999EA9A3428}" type="slidenum">
              <a:rPr lang="en-GB" altLang="en-US" smtClean="0"/>
              <a:pPr/>
              <a:t>2</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r>
              <a:rPr lang="fr-BE" smtClean="0">
                <a:latin typeface="Arial" charset="0"/>
              </a:rPr>
              <a:t>At 5 km/hour : 5 minutes is approx. 400 meter, 10 minutes approx. 800 meter</a:t>
            </a:r>
            <a:endParaRPr lang="en-GB" dirty="0" smtClean="0">
              <a:latin typeface="Arial" charset="0"/>
            </a:endParaRPr>
          </a:p>
        </p:txBody>
      </p:sp>
      <p:sp>
        <p:nvSpPr>
          <p:cNvPr id="27652" name="Slide Number Placeholder 3"/>
          <p:cNvSpPr>
            <a:spLocks noGrp="1"/>
          </p:cNvSpPr>
          <p:nvPr>
            <p:ph type="sldNum" sz="quarter" idx="5"/>
          </p:nvPr>
        </p:nvSpPr>
        <p:spPr>
          <a:noFill/>
        </p:spPr>
        <p:txBody>
          <a:bodyPr/>
          <a:lstStyle>
            <a:lvl1pPr eaLnBrk="0" hangingPunct="0">
              <a:defRPr sz="1200">
                <a:solidFill>
                  <a:srgbClr val="0F5494"/>
                </a:solidFill>
                <a:latin typeface="Verdana" pitchFamily="34" charset="0"/>
              </a:defRPr>
            </a:lvl1pPr>
            <a:lvl2pPr marL="744064" indent="-286179" eaLnBrk="0" hangingPunct="0">
              <a:defRPr sz="1200">
                <a:solidFill>
                  <a:srgbClr val="0F5494"/>
                </a:solidFill>
                <a:latin typeface="Verdana" pitchFamily="34" charset="0"/>
              </a:defRPr>
            </a:lvl2pPr>
            <a:lvl3pPr marL="1144715" indent="-228943" eaLnBrk="0" hangingPunct="0">
              <a:defRPr sz="1200">
                <a:solidFill>
                  <a:srgbClr val="0F5494"/>
                </a:solidFill>
                <a:latin typeface="Verdana" pitchFamily="34" charset="0"/>
              </a:defRPr>
            </a:lvl3pPr>
            <a:lvl4pPr marL="1602600" indent="-228943" eaLnBrk="0" hangingPunct="0">
              <a:defRPr sz="1200">
                <a:solidFill>
                  <a:srgbClr val="0F5494"/>
                </a:solidFill>
                <a:latin typeface="Verdana" pitchFamily="34" charset="0"/>
              </a:defRPr>
            </a:lvl4pPr>
            <a:lvl5pPr marL="2060486" indent="-228943" eaLnBrk="0" hangingPunct="0">
              <a:defRPr sz="1200">
                <a:solidFill>
                  <a:srgbClr val="0F5494"/>
                </a:solidFill>
                <a:latin typeface="Verdana" pitchFamily="34" charset="0"/>
              </a:defRPr>
            </a:lvl5pPr>
            <a:lvl6pPr marL="2518372" indent="-228943" eaLnBrk="0" fontAlgn="base" hangingPunct="0">
              <a:spcBef>
                <a:spcPct val="0"/>
              </a:spcBef>
              <a:spcAft>
                <a:spcPct val="0"/>
              </a:spcAft>
              <a:defRPr sz="1200">
                <a:solidFill>
                  <a:srgbClr val="0F5494"/>
                </a:solidFill>
                <a:latin typeface="Verdana" pitchFamily="34" charset="0"/>
              </a:defRPr>
            </a:lvl6pPr>
            <a:lvl7pPr marL="2976258" indent="-228943" eaLnBrk="0" fontAlgn="base" hangingPunct="0">
              <a:spcBef>
                <a:spcPct val="0"/>
              </a:spcBef>
              <a:spcAft>
                <a:spcPct val="0"/>
              </a:spcAft>
              <a:defRPr sz="1200">
                <a:solidFill>
                  <a:srgbClr val="0F5494"/>
                </a:solidFill>
                <a:latin typeface="Verdana" pitchFamily="34" charset="0"/>
              </a:defRPr>
            </a:lvl7pPr>
            <a:lvl8pPr marL="3434144" indent="-228943" eaLnBrk="0" fontAlgn="base" hangingPunct="0">
              <a:spcBef>
                <a:spcPct val="0"/>
              </a:spcBef>
              <a:spcAft>
                <a:spcPct val="0"/>
              </a:spcAft>
              <a:defRPr sz="1200">
                <a:solidFill>
                  <a:srgbClr val="0F5494"/>
                </a:solidFill>
                <a:latin typeface="Verdana" pitchFamily="34" charset="0"/>
              </a:defRPr>
            </a:lvl8pPr>
            <a:lvl9pPr marL="3892029" indent="-228943" eaLnBrk="0" fontAlgn="base" hangingPunct="0">
              <a:spcBef>
                <a:spcPct val="0"/>
              </a:spcBef>
              <a:spcAft>
                <a:spcPct val="0"/>
              </a:spcAft>
              <a:defRPr sz="1200">
                <a:solidFill>
                  <a:srgbClr val="0F5494"/>
                </a:solidFill>
                <a:latin typeface="Verdana" pitchFamily="34" charset="0"/>
              </a:defRPr>
            </a:lvl9pPr>
          </a:lstStyle>
          <a:p>
            <a:pPr eaLnBrk="1" hangingPunct="1"/>
            <a:fld id="{AED5B463-1A95-47A2-8BAF-A760B9ACB260}" type="slidenum">
              <a:rPr lang="en-GB" smtClean="0">
                <a:solidFill>
                  <a:schemeClr val="tx1"/>
                </a:solidFill>
                <a:latin typeface="Arial" charset="0"/>
              </a:rPr>
              <a:pPr eaLnBrk="1" hangingPunct="1"/>
              <a:t>23</a:t>
            </a:fld>
            <a:endParaRPr lang="en-GB" smtClean="0">
              <a:solidFill>
                <a:schemeClr val="tx1"/>
              </a:solidFill>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smtClean="0">
              <a:latin typeface="Arial" charset="0"/>
            </a:endParaRPr>
          </a:p>
        </p:txBody>
      </p:sp>
      <p:sp>
        <p:nvSpPr>
          <p:cNvPr id="28676" name="Slide Number Placeholder 3"/>
          <p:cNvSpPr>
            <a:spLocks noGrp="1"/>
          </p:cNvSpPr>
          <p:nvPr>
            <p:ph type="sldNum" sz="quarter" idx="5"/>
          </p:nvPr>
        </p:nvSpPr>
        <p:spPr>
          <a:noFill/>
        </p:spPr>
        <p:txBody>
          <a:bodyPr/>
          <a:lstStyle>
            <a:lvl1pPr eaLnBrk="0" hangingPunct="0">
              <a:defRPr sz="1200">
                <a:solidFill>
                  <a:srgbClr val="0F5494"/>
                </a:solidFill>
                <a:latin typeface="Verdana" pitchFamily="34" charset="0"/>
              </a:defRPr>
            </a:lvl1pPr>
            <a:lvl2pPr marL="744064" indent="-286179" eaLnBrk="0" hangingPunct="0">
              <a:defRPr sz="1200">
                <a:solidFill>
                  <a:srgbClr val="0F5494"/>
                </a:solidFill>
                <a:latin typeface="Verdana" pitchFamily="34" charset="0"/>
              </a:defRPr>
            </a:lvl2pPr>
            <a:lvl3pPr marL="1144715" indent="-228943" eaLnBrk="0" hangingPunct="0">
              <a:defRPr sz="1200">
                <a:solidFill>
                  <a:srgbClr val="0F5494"/>
                </a:solidFill>
                <a:latin typeface="Verdana" pitchFamily="34" charset="0"/>
              </a:defRPr>
            </a:lvl3pPr>
            <a:lvl4pPr marL="1602600" indent="-228943" eaLnBrk="0" hangingPunct="0">
              <a:defRPr sz="1200">
                <a:solidFill>
                  <a:srgbClr val="0F5494"/>
                </a:solidFill>
                <a:latin typeface="Verdana" pitchFamily="34" charset="0"/>
              </a:defRPr>
            </a:lvl4pPr>
            <a:lvl5pPr marL="2060486" indent="-228943" eaLnBrk="0" hangingPunct="0">
              <a:defRPr sz="1200">
                <a:solidFill>
                  <a:srgbClr val="0F5494"/>
                </a:solidFill>
                <a:latin typeface="Verdana" pitchFamily="34" charset="0"/>
              </a:defRPr>
            </a:lvl5pPr>
            <a:lvl6pPr marL="2518372" indent="-228943" eaLnBrk="0" fontAlgn="base" hangingPunct="0">
              <a:spcBef>
                <a:spcPct val="0"/>
              </a:spcBef>
              <a:spcAft>
                <a:spcPct val="0"/>
              </a:spcAft>
              <a:defRPr sz="1200">
                <a:solidFill>
                  <a:srgbClr val="0F5494"/>
                </a:solidFill>
                <a:latin typeface="Verdana" pitchFamily="34" charset="0"/>
              </a:defRPr>
            </a:lvl6pPr>
            <a:lvl7pPr marL="2976258" indent="-228943" eaLnBrk="0" fontAlgn="base" hangingPunct="0">
              <a:spcBef>
                <a:spcPct val="0"/>
              </a:spcBef>
              <a:spcAft>
                <a:spcPct val="0"/>
              </a:spcAft>
              <a:defRPr sz="1200">
                <a:solidFill>
                  <a:srgbClr val="0F5494"/>
                </a:solidFill>
                <a:latin typeface="Verdana" pitchFamily="34" charset="0"/>
              </a:defRPr>
            </a:lvl7pPr>
            <a:lvl8pPr marL="3434144" indent="-228943" eaLnBrk="0" fontAlgn="base" hangingPunct="0">
              <a:spcBef>
                <a:spcPct val="0"/>
              </a:spcBef>
              <a:spcAft>
                <a:spcPct val="0"/>
              </a:spcAft>
              <a:defRPr sz="1200">
                <a:solidFill>
                  <a:srgbClr val="0F5494"/>
                </a:solidFill>
                <a:latin typeface="Verdana" pitchFamily="34" charset="0"/>
              </a:defRPr>
            </a:lvl8pPr>
            <a:lvl9pPr marL="3892029" indent="-228943" eaLnBrk="0" fontAlgn="base" hangingPunct="0">
              <a:spcBef>
                <a:spcPct val="0"/>
              </a:spcBef>
              <a:spcAft>
                <a:spcPct val="0"/>
              </a:spcAft>
              <a:defRPr sz="1200">
                <a:solidFill>
                  <a:srgbClr val="0F5494"/>
                </a:solidFill>
                <a:latin typeface="Verdana" pitchFamily="34" charset="0"/>
              </a:defRPr>
            </a:lvl9pPr>
          </a:lstStyle>
          <a:p>
            <a:pPr eaLnBrk="1" hangingPunct="1"/>
            <a:fld id="{108C9D1F-8B96-4FE1-A253-F57BAF44B6A6}" type="slidenum">
              <a:rPr lang="en-GB" smtClean="0">
                <a:solidFill>
                  <a:schemeClr val="tx1"/>
                </a:solidFill>
                <a:latin typeface="Arial" charset="0"/>
              </a:rPr>
              <a:pPr eaLnBrk="1" hangingPunct="1"/>
              <a:t>24</a:t>
            </a:fld>
            <a:endParaRPr lang="en-GB" smtClean="0">
              <a:solidFill>
                <a:schemeClr val="tx1"/>
              </a:solidFill>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 Poelman, L. </a:t>
            </a:r>
            <a:r>
              <a:rPr lang="en-GB" b="1" dirty="0" err="1"/>
              <a:t>Dijkstra</a:t>
            </a:r>
            <a:r>
              <a:rPr lang="en-GB" b="1" dirty="0"/>
              <a:t>: </a:t>
            </a:r>
            <a:r>
              <a:rPr lang="en-GB" dirty="0"/>
              <a:t>Measuring access to public transport in European cities, Regional Working Paper 2015</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25</a:t>
            </a:fld>
            <a:endParaRPr lang="en-GB"/>
          </a:p>
        </p:txBody>
      </p:sp>
    </p:spTree>
    <p:extLst>
      <p:ext uri="{BB962C8B-B14F-4D97-AF65-F5344CB8AC3E}">
        <p14:creationId xmlns:p14="http://schemas.microsoft.com/office/powerpoint/2010/main" val="3444816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093">
              <a:defRPr/>
            </a:pPr>
            <a:r>
              <a:rPr lang="en-GB" dirty="0"/>
              <a:t>To promote geocoding of statistical unit records where appropriate using national point based geocoding infrastructure. Geocoding is the process of locating people and businesses using addresses or other location information and is one of the key principles of the Statistical Geospatial Framework. NSIs should maintain the necessary tools and address data or have access to national geocoding services. Specifically NSIs should aim for persistent geocoding of survey samples, allowing for efficiency gains in the setup and analysis of surveys such as the LFS, SILC, etc.</a:t>
            </a:r>
          </a:p>
          <a:p>
            <a:pPr lvl="0"/>
            <a:r>
              <a:rPr lang="en-GB" dirty="0"/>
              <a:t>To implement consistently across the ESS the methodological guidelines for geospatial information management and geospatial statistics. The GEOSTAT </a:t>
            </a:r>
            <a:r>
              <a:rPr lang="en-GB" dirty="0" err="1"/>
              <a:t>GEOSTAT</a:t>
            </a:r>
            <a:r>
              <a:rPr lang="en-GB" dirty="0"/>
              <a:t> projects have developed a methodological foundation based on this Statistical Geospatial Framework for managing geospatial information in statistical production and generate geospatial statistics. If the GEOSTAT methodological guidelines will be implemented fully in the ESS, geospatial statistics will be harmonised and comparable, e.g. as regards the spatial resolution, temporal resolution, accuracy of location and size and type of output geographies. As an example all NSIs will be able to produce population grids with the same grid cell size.</a:t>
            </a:r>
          </a:p>
          <a:p>
            <a:pPr lvl="0"/>
            <a:r>
              <a:rPr lang="en-GB" dirty="0"/>
              <a:t> </a:t>
            </a:r>
          </a:p>
          <a:p>
            <a:pPr lvl="0"/>
            <a:r>
              <a:rPr lang="en-GB" dirty="0"/>
              <a:t>To promote geocoding of statistical unit records where appropriate using national point based geocoding infrastructure. Geocoding is the process of locating people and businesses using addresses or other location information and is one of the key principles of the Statistical Geospatial Framework. NSIs should maintain the necessary tools and address data or have access to national geocoding services. Specifically NSIs should aim for persistent geocoding of survey samples, allowing for efficiency gains in the setup and analysis of surveys such as the LFS, SILC, etc.</a:t>
            </a:r>
          </a:p>
          <a:p>
            <a:r>
              <a:rPr lang="en-GB" dirty="0"/>
              <a:t>To promote geospatial core data production as defined by the UN-GGIM: Europe, and INSPIRE for instance geospatial data on buildings, addresses, transport networks and administrative units. Those data will be used to geo-code statistical and administrative data sources, or disaggregate SDG indicators such as on land use and accessibility to services.</a:t>
            </a:r>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27</a:t>
            </a:fld>
            <a:endParaRPr lang="en-GB" altLang="en-US"/>
          </a:p>
        </p:txBody>
      </p:sp>
    </p:spTree>
    <p:extLst>
      <p:ext uri="{BB962C8B-B14F-4D97-AF65-F5344CB8AC3E}">
        <p14:creationId xmlns:p14="http://schemas.microsoft.com/office/powerpoint/2010/main" val="1334419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28</a:t>
            </a:fld>
            <a:endParaRPr lang="en-GB" altLang="en-US"/>
          </a:p>
        </p:txBody>
      </p:sp>
    </p:spTree>
    <p:extLst>
      <p:ext uri="{BB962C8B-B14F-4D97-AF65-F5344CB8AC3E}">
        <p14:creationId xmlns:p14="http://schemas.microsoft.com/office/powerpoint/2010/main" val="3958149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29</a:t>
            </a:fld>
            <a:endParaRPr lang="en-GB" altLang="en-US"/>
          </a:p>
        </p:txBody>
      </p:sp>
    </p:spTree>
    <p:extLst>
      <p:ext uri="{BB962C8B-B14F-4D97-AF65-F5344CB8AC3E}">
        <p14:creationId xmlns:p14="http://schemas.microsoft.com/office/powerpoint/2010/main" val="389888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3</a:t>
            </a:fld>
            <a:endParaRPr lang="en-GB" altLang="en-US"/>
          </a:p>
        </p:txBody>
      </p:sp>
    </p:spTree>
    <p:extLst>
      <p:ext uri="{BB962C8B-B14F-4D97-AF65-F5344CB8AC3E}">
        <p14:creationId xmlns:p14="http://schemas.microsoft.com/office/powerpoint/2010/main" val="1784465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4</a:t>
            </a:fld>
            <a:endParaRPr lang="en-GB" altLang="en-US"/>
          </a:p>
        </p:txBody>
      </p:sp>
    </p:spTree>
    <p:extLst>
      <p:ext uri="{BB962C8B-B14F-4D97-AF65-F5344CB8AC3E}">
        <p14:creationId xmlns:p14="http://schemas.microsoft.com/office/powerpoint/2010/main" val="31472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smtClean="0">
                <a:hlinkClick r:id="rId3"/>
              </a:rPr>
              <a:t>GEOSTAT</a:t>
            </a:r>
            <a:r>
              <a:rPr lang="en-GB" dirty="0" smtClean="0"/>
              <a:t> population grid provides statistical and geospatial information for each of the close to 4.5 million km² of area covered by the EU-28. The average population density for the whole of the EU-28 was 116.4 inhabitants per km²; however, less than half of the EU’s total area (44 % or 1.95 million km²) was actually inhabited. </a:t>
            </a:r>
          </a:p>
          <a:p>
            <a:r>
              <a:rPr lang="en-GB" dirty="0" smtClean="0"/>
              <a:t>Less than 3% of the EU population lives in</a:t>
            </a:r>
            <a:r>
              <a:rPr lang="en-GB" baseline="0" dirty="0" smtClean="0"/>
              <a:t> a grid cell with population density close to the average (100-149 persons/km)</a:t>
            </a:r>
          </a:p>
          <a:p>
            <a:r>
              <a:rPr lang="en-GB" baseline="0" dirty="0" err="1" smtClean="0"/>
              <a:t>Approx</a:t>
            </a:r>
            <a:r>
              <a:rPr lang="en-GB" baseline="0" dirty="0" smtClean="0"/>
              <a:t>  2/3 of the EU population lives in grid cells with more than 1000 </a:t>
            </a:r>
            <a:r>
              <a:rPr lang="en-GB" baseline="0" dirty="0" err="1" smtClean="0"/>
              <a:t>inh</a:t>
            </a:r>
            <a:r>
              <a:rPr lang="en-GB" baseline="0" dirty="0" smtClean="0"/>
              <a:t>/km</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5</a:t>
            </a:fld>
            <a:endParaRPr lang="en-GB" altLang="en-US"/>
          </a:p>
        </p:txBody>
      </p:sp>
    </p:spTree>
    <p:extLst>
      <p:ext uri="{BB962C8B-B14F-4D97-AF65-F5344CB8AC3E}">
        <p14:creationId xmlns:p14="http://schemas.microsoft.com/office/powerpoint/2010/main" val="434345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effectLst/>
              </a:rPr>
              <a:t>Type of clusters (population grid 2011)</a:t>
            </a:r>
          </a:p>
          <a:p>
            <a:r>
              <a:rPr lang="en-GB" dirty="0" smtClean="0">
                <a:effectLst/>
              </a:rPr>
              <a:t>Cluster types, based on 1 km² grid cells (¹)</a:t>
            </a:r>
            <a:br>
              <a:rPr lang="en-GB" dirty="0" smtClean="0">
                <a:effectLst/>
              </a:rPr>
            </a:br>
            <a:r>
              <a:rPr lang="en-GB" dirty="0" smtClean="0">
                <a:effectLst/>
              </a:rPr>
              <a:t/>
            </a:r>
            <a:br>
              <a:rPr lang="en-GB" dirty="0" smtClean="0">
                <a:effectLst/>
              </a:rPr>
            </a:br>
            <a:r>
              <a:rPr lang="en-GB" dirty="0" smtClean="0">
                <a:effectLst/>
              </a:rPr>
              <a:t>Urban centre (High-density clusters): a cluster of contiguous grid cells of 1 km² with a density of at least 1 500 inhabitants per km² and a minimum population of 50 000.</a:t>
            </a:r>
          </a:p>
          <a:p>
            <a:r>
              <a:rPr lang="en-GB" dirty="0" smtClean="0">
                <a:effectLst/>
              </a:rPr>
              <a:t>Urban clusters: a cluster of contiguous grid cells of 1 km² with a density of at least 300 inhabitants per km² and a minimum population of 5 000.</a:t>
            </a:r>
          </a:p>
          <a:p>
            <a:r>
              <a:rPr lang="en-GB" dirty="0" smtClean="0">
                <a:effectLst/>
              </a:rPr>
              <a:t>Rural grid cells: grid cells of 1 km² outside urban and high-density clusters. </a:t>
            </a:r>
          </a:p>
          <a:p>
            <a:endParaRPr lang="en-GB" dirty="0"/>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6</a:t>
            </a:fld>
            <a:endParaRPr lang="en-GB" altLang="en-US"/>
          </a:p>
        </p:txBody>
      </p:sp>
    </p:spTree>
    <p:extLst>
      <p:ext uri="{BB962C8B-B14F-4D97-AF65-F5344CB8AC3E}">
        <p14:creationId xmlns:p14="http://schemas.microsoft.com/office/powerpoint/2010/main" val="17141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http://ec.europa.eu/eurostat/statistical-atlas/gis/viewer/?chapter=09&amp;mids=BKGCNT,C99M01&amp;o=1,1&amp;ch=C09,TRC,TYP&amp;center=51.57063,9.06575,4&amp;lcis=C99M01&amp;#</a:t>
            </a:r>
            <a:endParaRPr lang="en-GB" dirty="0"/>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7</a:t>
            </a:fld>
            <a:endParaRPr lang="en-GB" altLang="en-US"/>
          </a:p>
        </p:txBody>
      </p:sp>
    </p:spTree>
    <p:extLst>
      <p:ext uri="{BB962C8B-B14F-4D97-AF65-F5344CB8AC3E}">
        <p14:creationId xmlns:p14="http://schemas.microsoft.com/office/powerpoint/2010/main" val="4038057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Cities (Densely populated areas: at least 50 % of the population lives in urban centres)</a:t>
            </a:r>
          </a:p>
          <a:p>
            <a:r>
              <a:rPr lang="en-GB" dirty="0" smtClean="0">
                <a:effectLst/>
              </a:rPr>
              <a:t>Towns and suburbs (Intermediate density areas: less than 50 % of the population lives in rural grid cells and less than 50 % of the population lives in urban centres)</a:t>
            </a:r>
          </a:p>
          <a:p>
            <a:r>
              <a:rPr lang="en-GB" dirty="0" smtClean="0">
                <a:effectLst/>
              </a:rPr>
              <a:t>Rural areas (Thinly populated areas: more than 50 % of the population lives in rural grid cells)</a:t>
            </a:r>
          </a:p>
          <a:p>
            <a:endParaRPr lang="en-GB" dirty="0"/>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8</a:t>
            </a:fld>
            <a:endParaRPr lang="en-GB" altLang="en-US"/>
          </a:p>
        </p:txBody>
      </p:sp>
    </p:spTree>
    <p:extLst>
      <p:ext uri="{BB962C8B-B14F-4D97-AF65-F5344CB8AC3E}">
        <p14:creationId xmlns:p14="http://schemas.microsoft.com/office/powerpoint/2010/main" val="2895398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Urban-rural typology for NUTS level 3 regions</a:t>
            </a:r>
          </a:p>
          <a:p>
            <a:r>
              <a:rPr lang="en-GB" dirty="0" smtClean="0">
                <a:effectLst/>
              </a:rPr>
              <a:t>Predominantly urban regions (rural population is less </a:t>
            </a:r>
            <a:r>
              <a:rPr lang="en-GB" dirty="0" err="1" smtClean="0">
                <a:effectLst/>
              </a:rPr>
              <a:t>then</a:t>
            </a:r>
            <a:r>
              <a:rPr lang="en-GB" dirty="0" smtClean="0">
                <a:effectLst/>
              </a:rPr>
              <a:t> 20% of the total population)</a:t>
            </a:r>
          </a:p>
          <a:p>
            <a:r>
              <a:rPr lang="en-GB" dirty="0" smtClean="0">
                <a:effectLst/>
              </a:rPr>
              <a:t>Intermediate regions (rural population is between 20% and 50% of the total population)</a:t>
            </a:r>
          </a:p>
          <a:p>
            <a:r>
              <a:rPr lang="en-GB" dirty="0" smtClean="0">
                <a:effectLst/>
              </a:rPr>
              <a:t>Predominantly rural population (rural population is 50% or more of the total population)</a:t>
            </a:r>
            <a:endParaRPr lang="en-GB" dirty="0">
              <a:effectLst/>
            </a:endParaRPr>
          </a:p>
        </p:txBody>
      </p:sp>
      <p:sp>
        <p:nvSpPr>
          <p:cNvPr id="4" name="Slide Number Placeholder 3"/>
          <p:cNvSpPr>
            <a:spLocks noGrp="1"/>
          </p:cNvSpPr>
          <p:nvPr>
            <p:ph type="sldNum" sz="quarter" idx="10"/>
          </p:nvPr>
        </p:nvSpPr>
        <p:spPr/>
        <p:txBody>
          <a:bodyPr/>
          <a:lstStyle/>
          <a:p>
            <a:fld id="{BD21381D-BEE6-416A-884F-FC37ED167CDD}" type="slidenum">
              <a:rPr lang="en-GB" altLang="en-US" smtClean="0"/>
              <a:pPr/>
              <a:t>9</a:t>
            </a:fld>
            <a:endParaRPr lang="en-GB" altLang="en-US"/>
          </a:p>
        </p:txBody>
      </p:sp>
    </p:spTree>
    <p:extLst>
      <p:ext uri="{BB962C8B-B14F-4D97-AF65-F5344CB8AC3E}">
        <p14:creationId xmlns:p14="http://schemas.microsoft.com/office/powerpoint/2010/main" val="3645035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chemeClr val="lt1"/>
              </a:solidFill>
              <a:latin typeface="+mn-lt"/>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0D18B3DE-733B-4A24-A504-A098F5FBA5BD}" type="slidenum">
              <a:rPr lang="en-GB" altLang="en-US"/>
              <a:pPr/>
              <a:t>‹#›</a:t>
            </a:fld>
            <a:endParaRPr lang="en-GB" altLang="en-US"/>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B8136B6E-6D4C-41C3-8A44-257C5B132BE8}" type="slidenum">
              <a:rPr lang="en-GB" altLang="en-US"/>
              <a:pPr/>
              <a:t>‹#›</a:t>
            </a:fld>
            <a:endParaRPr lang="en-GB" altLang="en-US"/>
          </a:p>
        </p:txBody>
      </p:sp>
    </p:spTree>
    <p:extLst>
      <p:ext uri="{BB962C8B-B14F-4D97-AF65-F5344CB8AC3E}">
        <p14:creationId xmlns:p14="http://schemas.microsoft.com/office/powerpoint/2010/main" val="3923212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EFD0D650-2082-40DE-9BE0-C8820D1E7625}" type="slidenum">
              <a:rPr lang="en-GB" altLang="en-US"/>
              <a:pPr/>
              <a:t>‹#›</a:t>
            </a:fld>
            <a:endParaRPr lang="en-GB" altLang="en-US"/>
          </a:p>
        </p:txBody>
      </p:sp>
    </p:spTree>
    <p:extLst>
      <p:ext uri="{BB962C8B-B14F-4D97-AF65-F5344CB8AC3E}">
        <p14:creationId xmlns:p14="http://schemas.microsoft.com/office/powerpoint/2010/main" val="1746454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262438" y="6669088"/>
            <a:ext cx="596900"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sz="700" b="0" i="1" dirty="0">
                <a:solidFill>
                  <a:schemeClr val="bg1"/>
                </a:solidFill>
              </a:rPr>
              <a:t>Eurostat</a:t>
            </a:r>
          </a:p>
        </p:txBody>
      </p:sp>
      <p:sp>
        <p:nvSpPr>
          <p:cNvPr id="2" name="Title 1"/>
          <p:cNvSpPr>
            <a:spLocks noGrp="1"/>
          </p:cNvSpPr>
          <p:nvPr>
            <p:ph type="title"/>
          </p:nvPr>
        </p:nvSpPr>
        <p:spPr>
          <a:xfrm>
            <a:off x="468313" y="1556271"/>
            <a:ext cx="8229600" cy="936625"/>
          </a:xfrm>
        </p:spPr>
        <p:txBody>
          <a:bodyPr/>
          <a:lstStyle/>
          <a:p>
            <a:r>
              <a:rPr lang="en-US" smtClean="0"/>
              <a:t>Click to edit Master title style</a:t>
            </a:r>
            <a:endParaRPr lang="en-GB" dirty="0"/>
          </a:p>
        </p:txBody>
      </p:sp>
      <p:sp>
        <p:nvSpPr>
          <p:cNvPr id="10" name="Content Placeholder 2"/>
          <p:cNvSpPr>
            <a:spLocks noGrp="1"/>
          </p:cNvSpPr>
          <p:nvPr>
            <p:ph idx="1"/>
          </p:nvPr>
        </p:nvSpPr>
        <p:spPr>
          <a:xfrm>
            <a:off x="457200" y="2564904"/>
            <a:ext cx="8229600" cy="3633788"/>
          </a:xfrm>
        </p:spPr>
        <p:txBody>
          <a:bodyPr/>
          <a:lstStyle>
            <a:lvl1pPr marL="342900" indent="-342900">
              <a:buClr>
                <a:srgbClr val="0F5494"/>
              </a:buClr>
              <a:buFont typeface="Arial" pitchFamily="34" charset="0"/>
              <a:buChar char="•"/>
              <a:defRPr i="0"/>
            </a:lvl1pPr>
            <a:lvl2pPr>
              <a:buClr>
                <a:srgbClr val="0F5494"/>
              </a:buClr>
              <a:defRPr/>
            </a:lvl2pPr>
          </a:lstStyle>
          <a:p>
            <a:pPr lvl="0"/>
            <a:r>
              <a:rPr lang="en-US" smtClean="0"/>
              <a:t>Click to edit Master text styles</a:t>
            </a:r>
          </a:p>
          <a:p>
            <a:pPr lvl="1"/>
            <a:r>
              <a:rPr lang="en-US" smtClean="0"/>
              <a:t>Second level</a:t>
            </a:r>
          </a:p>
          <a:p>
            <a:pPr lvl="2"/>
            <a:r>
              <a:rPr lang="en-US" smtClean="0"/>
              <a:t>Third level</a:t>
            </a:r>
          </a:p>
        </p:txBody>
      </p:sp>
      <p:sp>
        <p:nvSpPr>
          <p:cNvPr id="7" name="Rectangle 4"/>
          <p:cNvSpPr>
            <a:spLocks noGrp="1" noChangeArrowheads="1"/>
          </p:cNvSpPr>
          <p:nvPr>
            <p:ph type="dt" sz="half" idx="10"/>
          </p:nvPr>
        </p:nvSpPr>
        <p:spPr/>
        <p:txBody>
          <a:bodyPr/>
          <a:lstStyle>
            <a:lvl1pPr>
              <a:defRPr dirty="0">
                <a:solidFill>
                  <a:srgbClr val="133176"/>
                </a:solidFill>
              </a:defRPr>
            </a:lvl1pPr>
          </a:lstStyle>
          <a:p>
            <a:pPr>
              <a:defRPr/>
            </a:pPr>
            <a:endParaRPr lang="en-GB"/>
          </a:p>
        </p:txBody>
      </p:sp>
      <p:sp>
        <p:nvSpPr>
          <p:cNvPr id="8" name="Rectangle 5"/>
          <p:cNvSpPr>
            <a:spLocks noGrp="1" noChangeArrowheads="1"/>
          </p:cNvSpPr>
          <p:nvPr>
            <p:ph type="ftr" sz="quarter" idx="11"/>
          </p:nvPr>
        </p:nvSpPr>
        <p:spPr>
          <a:xfrm>
            <a:off x="3124200" y="6237288"/>
            <a:ext cx="2895600" cy="484187"/>
          </a:xfrm>
        </p:spPr>
        <p:txBody>
          <a:bodyPr/>
          <a:lstStyle>
            <a:lvl1pPr>
              <a:defRPr dirty="0">
                <a:solidFill>
                  <a:srgbClr val="133176"/>
                </a:solidFill>
              </a:defRPr>
            </a:lvl1pPr>
          </a:lstStyle>
          <a:p>
            <a:pPr>
              <a:defRPr/>
            </a:pPr>
            <a:endParaRPr/>
          </a:p>
        </p:txBody>
      </p:sp>
      <p:sp>
        <p:nvSpPr>
          <p:cNvPr id="9" name="Rectangle 6"/>
          <p:cNvSpPr>
            <a:spLocks noGrp="1" noChangeArrowheads="1"/>
          </p:cNvSpPr>
          <p:nvPr>
            <p:ph type="sldNum" sz="quarter" idx="12"/>
          </p:nvPr>
        </p:nvSpPr>
        <p:spPr/>
        <p:txBody>
          <a:bodyPr/>
          <a:lstStyle>
            <a:lvl1pPr>
              <a:defRPr smtClean="0">
                <a:solidFill>
                  <a:srgbClr val="133176"/>
                </a:solidFill>
              </a:defRPr>
            </a:lvl1pPr>
          </a:lstStyle>
          <a:p>
            <a:pPr>
              <a:defRPr/>
            </a:pPr>
            <a:fld id="{1A35B1E4-DEE4-4159-906E-66501177E1C9}" type="slidenum">
              <a:rPr lang="en-GB"/>
              <a:pPr>
                <a:defRPr/>
              </a:pPr>
              <a:t>‹#›</a:t>
            </a:fld>
            <a:endParaRPr lang="en-GB" dirty="0"/>
          </a:p>
        </p:txBody>
      </p:sp>
    </p:spTree>
    <p:extLst>
      <p:ext uri="{BB962C8B-B14F-4D97-AF65-F5344CB8AC3E}">
        <p14:creationId xmlns:p14="http://schemas.microsoft.com/office/powerpoint/2010/main" val="1396328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0D18B3DE-733B-4A24-A504-A098F5FBA5BD}"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978560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619848-AC35-4D98-AEA7-CE88489161F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55370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3E0E29-215A-435C-99A5-8CE92250947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03853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EAA2AF5-574F-443C-8308-9A4D822F80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08523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80A6C93-C1FD-4E86-A1F6-AD12A104E3A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31657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9506CF1-DBBF-450C-B98B-C5FFBB4440C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81397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97A7173-352C-428E-BBCE-07FED6D76D6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3187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98619848-AC35-4D98-AEA7-CE88489161F5}" type="slidenum">
              <a:rPr lang="en-GB" altLang="en-US"/>
              <a:pPr/>
              <a:t>‹#›</a:t>
            </a:fld>
            <a:endParaRPr lang="en-GB" altLang="en-US"/>
          </a:p>
        </p:txBody>
      </p:sp>
    </p:spTree>
    <p:extLst>
      <p:ext uri="{BB962C8B-B14F-4D97-AF65-F5344CB8AC3E}">
        <p14:creationId xmlns:p14="http://schemas.microsoft.com/office/powerpoint/2010/main" val="1573007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1BA94ED-44F9-4B44-8710-16CBE634EA6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97986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15B609-08E1-4878-84F7-BA4E109087F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92509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136B6E-6D4C-41C3-8A44-257C5B132BE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6328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D0D650-2082-40DE-9BE0-C8820D1E762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8258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262438" y="6669088"/>
            <a:ext cx="596900"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sz="700" i="1" dirty="0">
                <a:solidFill>
                  <a:srgbClr val="FFFFFF"/>
                </a:solidFill>
              </a:rPr>
              <a:t>Eurostat</a:t>
            </a:r>
          </a:p>
        </p:txBody>
      </p:sp>
      <p:sp>
        <p:nvSpPr>
          <p:cNvPr id="2" name="Title 1"/>
          <p:cNvSpPr>
            <a:spLocks noGrp="1"/>
          </p:cNvSpPr>
          <p:nvPr>
            <p:ph type="title"/>
          </p:nvPr>
        </p:nvSpPr>
        <p:spPr>
          <a:xfrm>
            <a:off x="468313" y="1556271"/>
            <a:ext cx="8229600" cy="936625"/>
          </a:xfrm>
        </p:spPr>
        <p:txBody>
          <a:bodyPr/>
          <a:lstStyle/>
          <a:p>
            <a:r>
              <a:rPr lang="en-US" smtClean="0"/>
              <a:t>Click to edit Master title style</a:t>
            </a:r>
            <a:endParaRPr lang="en-GB" dirty="0"/>
          </a:p>
        </p:txBody>
      </p:sp>
      <p:sp>
        <p:nvSpPr>
          <p:cNvPr id="10" name="Content Placeholder 2"/>
          <p:cNvSpPr>
            <a:spLocks noGrp="1"/>
          </p:cNvSpPr>
          <p:nvPr>
            <p:ph idx="1"/>
          </p:nvPr>
        </p:nvSpPr>
        <p:spPr>
          <a:xfrm>
            <a:off x="457200" y="2564904"/>
            <a:ext cx="8229600" cy="3633788"/>
          </a:xfrm>
        </p:spPr>
        <p:txBody>
          <a:bodyPr/>
          <a:lstStyle>
            <a:lvl1pPr marL="342900" indent="-342900">
              <a:buClr>
                <a:srgbClr val="0F5494"/>
              </a:buClr>
              <a:buFont typeface="Arial" pitchFamily="34" charset="0"/>
              <a:buChar char="•"/>
              <a:defRPr i="0"/>
            </a:lvl1pPr>
            <a:lvl2pPr>
              <a:buClr>
                <a:srgbClr val="0F5494"/>
              </a:buClr>
              <a:defRPr/>
            </a:lvl2pPr>
          </a:lstStyle>
          <a:p>
            <a:pPr lvl="0"/>
            <a:r>
              <a:rPr lang="en-US" smtClean="0"/>
              <a:t>Click to edit Master text styles</a:t>
            </a:r>
          </a:p>
          <a:p>
            <a:pPr lvl="1"/>
            <a:r>
              <a:rPr lang="en-US" smtClean="0"/>
              <a:t>Second level</a:t>
            </a:r>
          </a:p>
          <a:p>
            <a:pPr lvl="2"/>
            <a:r>
              <a:rPr lang="en-US" smtClean="0"/>
              <a:t>Third level</a:t>
            </a:r>
          </a:p>
        </p:txBody>
      </p:sp>
      <p:sp>
        <p:nvSpPr>
          <p:cNvPr id="7" name="Rectangle 4"/>
          <p:cNvSpPr>
            <a:spLocks noGrp="1" noChangeArrowheads="1"/>
          </p:cNvSpPr>
          <p:nvPr>
            <p:ph type="dt" sz="half" idx="10"/>
          </p:nvPr>
        </p:nvSpPr>
        <p:spPr/>
        <p:txBody>
          <a:bodyPr/>
          <a:lstStyle>
            <a:lvl1pPr>
              <a:defRPr dirty="0">
                <a:solidFill>
                  <a:srgbClr val="133176"/>
                </a:solidFill>
              </a:defRPr>
            </a:lvl1pPr>
          </a:lstStyle>
          <a:p>
            <a:pPr>
              <a:defRPr/>
            </a:pPr>
            <a:endParaRPr lang="en-GB"/>
          </a:p>
        </p:txBody>
      </p:sp>
      <p:sp>
        <p:nvSpPr>
          <p:cNvPr id="8" name="Rectangle 5"/>
          <p:cNvSpPr>
            <a:spLocks noGrp="1" noChangeArrowheads="1"/>
          </p:cNvSpPr>
          <p:nvPr>
            <p:ph type="ftr" sz="quarter" idx="11"/>
          </p:nvPr>
        </p:nvSpPr>
        <p:spPr>
          <a:xfrm>
            <a:off x="3124200" y="6237288"/>
            <a:ext cx="2895600" cy="484187"/>
          </a:xfrm>
        </p:spPr>
        <p:txBody>
          <a:bodyPr/>
          <a:lstStyle>
            <a:lvl1pPr>
              <a:defRPr dirty="0">
                <a:solidFill>
                  <a:srgbClr val="133176"/>
                </a:solidFill>
              </a:defRPr>
            </a:lvl1pPr>
          </a:lstStyle>
          <a:p>
            <a:pPr>
              <a:defRPr/>
            </a:pPr>
            <a:endParaRPr/>
          </a:p>
        </p:txBody>
      </p:sp>
      <p:sp>
        <p:nvSpPr>
          <p:cNvPr id="9" name="Rectangle 6"/>
          <p:cNvSpPr>
            <a:spLocks noGrp="1" noChangeArrowheads="1"/>
          </p:cNvSpPr>
          <p:nvPr>
            <p:ph type="sldNum" sz="quarter" idx="12"/>
          </p:nvPr>
        </p:nvSpPr>
        <p:spPr/>
        <p:txBody>
          <a:bodyPr/>
          <a:lstStyle>
            <a:lvl1pPr>
              <a:defRPr smtClean="0">
                <a:solidFill>
                  <a:srgbClr val="133176"/>
                </a:solidFill>
              </a:defRPr>
            </a:lvl1pPr>
          </a:lstStyle>
          <a:p>
            <a:pPr>
              <a:defRPr/>
            </a:pPr>
            <a:fld id="{1A35B1E4-DEE4-4159-906E-66501177E1C9}" type="slidenum">
              <a:rPr lang="en-GB"/>
              <a:pPr>
                <a:defRPr/>
              </a:pPr>
              <a:t>‹#›</a:t>
            </a:fld>
            <a:endParaRPr lang="en-GB" dirty="0"/>
          </a:p>
        </p:txBody>
      </p:sp>
    </p:spTree>
    <p:extLst>
      <p:ext uri="{BB962C8B-B14F-4D97-AF65-F5344CB8AC3E}">
        <p14:creationId xmlns:p14="http://schemas.microsoft.com/office/powerpoint/2010/main" val="160068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8F3E0E29-215A-435C-99A5-8CE922509476}" type="slidenum">
              <a:rPr lang="en-GB" altLang="en-US"/>
              <a:pPr/>
              <a:t>‹#›</a:t>
            </a:fld>
            <a:endParaRPr lang="en-GB" altLang="en-US"/>
          </a:p>
        </p:txBody>
      </p:sp>
    </p:spTree>
    <p:extLst>
      <p:ext uri="{BB962C8B-B14F-4D97-AF65-F5344CB8AC3E}">
        <p14:creationId xmlns:p14="http://schemas.microsoft.com/office/powerpoint/2010/main" val="10947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8EAA2AF5-574F-443C-8308-9A4D822F8005}" type="slidenum">
              <a:rPr lang="en-GB" altLang="en-US"/>
              <a:pPr/>
              <a:t>‹#›</a:t>
            </a:fld>
            <a:endParaRPr lang="en-GB" altLang="en-US"/>
          </a:p>
        </p:txBody>
      </p:sp>
    </p:spTree>
    <p:extLst>
      <p:ext uri="{BB962C8B-B14F-4D97-AF65-F5344CB8AC3E}">
        <p14:creationId xmlns:p14="http://schemas.microsoft.com/office/powerpoint/2010/main" val="2166875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E80A6C93-C1FD-4E86-A1F6-AD12A104E3AD}" type="slidenum">
              <a:rPr lang="en-GB" altLang="en-US"/>
              <a:pPr/>
              <a:t>‹#›</a:t>
            </a:fld>
            <a:endParaRPr lang="en-GB" altLang="en-US"/>
          </a:p>
        </p:txBody>
      </p:sp>
    </p:spTree>
    <p:extLst>
      <p:ext uri="{BB962C8B-B14F-4D97-AF65-F5344CB8AC3E}">
        <p14:creationId xmlns:p14="http://schemas.microsoft.com/office/powerpoint/2010/main" val="202048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69506CF1-DBBF-450C-B98B-C5FFBB4440C1}" type="slidenum">
              <a:rPr lang="en-GB" altLang="en-US"/>
              <a:pPr/>
              <a:t>‹#›</a:t>
            </a:fld>
            <a:endParaRPr lang="en-GB" altLang="en-US"/>
          </a:p>
        </p:txBody>
      </p:sp>
    </p:spTree>
    <p:extLst>
      <p:ext uri="{BB962C8B-B14F-4D97-AF65-F5344CB8AC3E}">
        <p14:creationId xmlns:p14="http://schemas.microsoft.com/office/powerpoint/2010/main" val="2963055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797A7173-352C-428E-BBCE-07FED6D76D64}" type="slidenum">
              <a:rPr lang="en-GB" altLang="en-US"/>
              <a:pPr/>
              <a:t>‹#›</a:t>
            </a:fld>
            <a:endParaRPr lang="en-GB" altLang="en-US"/>
          </a:p>
        </p:txBody>
      </p:sp>
    </p:spTree>
    <p:extLst>
      <p:ext uri="{BB962C8B-B14F-4D97-AF65-F5344CB8AC3E}">
        <p14:creationId xmlns:p14="http://schemas.microsoft.com/office/powerpoint/2010/main" val="1441700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B1BA94ED-44F9-4B44-8710-16CBE634EA64}" type="slidenum">
              <a:rPr lang="en-GB" altLang="en-US"/>
              <a:pPr/>
              <a:t>‹#›</a:t>
            </a:fld>
            <a:endParaRPr lang="en-GB" altLang="en-US"/>
          </a:p>
        </p:txBody>
      </p:sp>
    </p:spTree>
    <p:extLst>
      <p:ext uri="{BB962C8B-B14F-4D97-AF65-F5344CB8AC3E}">
        <p14:creationId xmlns:p14="http://schemas.microsoft.com/office/powerpoint/2010/main" val="319533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E115B609-08E1-4878-84F7-BA4E109087F2}" type="slidenum">
              <a:rPr lang="en-GB" altLang="en-US"/>
              <a:pPr/>
              <a:t>‹#›</a:t>
            </a:fld>
            <a:endParaRPr lang="en-GB" altLang="en-US"/>
          </a:p>
        </p:txBody>
      </p:sp>
    </p:spTree>
    <p:extLst>
      <p:ext uri="{BB962C8B-B14F-4D97-AF65-F5344CB8AC3E}">
        <p14:creationId xmlns:p14="http://schemas.microsoft.com/office/powerpoint/2010/main" val="668970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3ABF95BC-0A79-4C27-BB36-419CF5CBD282}" type="slidenum">
              <a:rPr lang="en-GB" altLang="en-US"/>
              <a:pPr/>
              <a:t>‹#›</a:t>
            </a:fld>
            <a:endParaRPr lang="en-GB" altLang="en-US"/>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041" name="Picture 17" descr="LOGO CE_Vertical_EN_NEG_quadri_H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3ABF95BC-0A79-4C27-BB36-419CF5CBD282}" type="slidenum">
              <a:rPr lang="en-GB" altLang="en-US">
                <a:solidFill>
                  <a:srgbClr val="000000"/>
                </a:solidFill>
              </a:rPr>
              <a:pPr/>
              <a:t>‹#›</a:t>
            </a:fld>
            <a:endParaRPr lang="en-GB" altLang="en-US">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1180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hyperlink" Target="http://ec.europa.eu/regional_policy/en/information/publications/working-papers/2015/measuring-access-to-public-transport-in-european-cities" TargetMode="Externa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ec.europa.eu/eurostat/web/regions-and-cities/overview"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hyperlink" Target="http://ec.europa.eu/eurostat/statistical-atlas/gis/view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hyperlink" Target="http://ec.europa.eu/eurostat/statistical-atlas/gis/view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ec.europa.eu/eurostat/statistical-atlas/gis/view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ec.europa.eu/eurostat/statistical-atlas/gis/view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title"/>
          </p:nvPr>
        </p:nvSpPr>
        <p:spPr>
          <a:xfrm>
            <a:off x="899592" y="2073551"/>
            <a:ext cx="7772400" cy="1362075"/>
          </a:xfrm>
        </p:spPr>
        <p:txBody>
          <a:bodyPr/>
          <a:lstStyle/>
          <a:p>
            <a:r>
              <a:rPr lang="en-GB" sz="3200" dirty="0"/>
              <a:t>European City Statistics - Prospects for the Future</a:t>
            </a:r>
            <a:r>
              <a:rPr lang="en-GB" sz="3200" dirty="0" smtClean="0"/>
              <a:t> </a:t>
            </a:r>
            <a:endParaRPr lang="en-GB" sz="3200" dirty="0"/>
          </a:p>
        </p:txBody>
      </p:sp>
      <p:sp>
        <p:nvSpPr>
          <p:cNvPr id="2" name="Subtitle 1"/>
          <p:cNvSpPr>
            <a:spLocks noGrp="1"/>
          </p:cNvSpPr>
          <p:nvPr>
            <p:ph type="body" idx="1"/>
          </p:nvPr>
        </p:nvSpPr>
        <p:spPr>
          <a:xfrm>
            <a:off x="348084" y="5192985"/>
            <a:ext cx="7772400" cy="1500187"/>
          </a:xfrm>
        </p:spPr>
        <p:txBody>
          <a:bodyPr/>
          <a:lstStyle/>
          <a:p>
            <a:r>
              <a:rPr lang="en-GB" sz="2000" dirty="0" smtClean="0"/>
              <a:t>Teodóra Brandmüller</a:t>
            </a:r>
          </a:p>
          <a:p>
            <a:r>
              <a:rPr lang="en-GB" sz="2000" dirty="0" smtClean="0"/>
              <a:t>Eurostat, Unit E4 Regional statistics and</a:t>
            </a:r>
          </a:p>
          <a:p>
            <a:r>
              <a:rPr lang="en-GB" sz="2000" dirty="0" smtClean="0"/>
              <a:t> geographic information unit</a:t>
            </a:r>
          </a:p>
          <a:p>
            <a:endParaRPr lang="en-GB" sz="2000" dirty="0" smtClean="0"/>
          </a:p>
          <a:p>
            <a:r>
              <a:rPr lang="en-GB" sz="1800" dirty="0"/>
              <a:t>SmartStatistics4SmartCities</a:t>
            </a:r>
            <a:r>
              <a:rPr lang="en-GB" sz="1800" dirty="0" smtClean="0"/>
              <a:t> </a:t>
            </a:r>
            <a:endParaRPr lang="en-GB" sz="1800" b="0" dirty="0"/>
          </a:p>
          <a:p>
            <a:r>
              <a:rPr lang="en-GB" sz="1800" b="0" dirty="0" smtClean="0"/>
              <a:t>Kalamata, October 2018</a:t>
            </a:r>
            <a:endParaRPr lang="en-GB" sz="1800" b="0" dirty="0"/>
          </a:p>
          <a:p>
            <a:endParaRPr lang="en-GB" sz="20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4132235"/>
            <a:ext cx="2824460" cy="2575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155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802" cy="652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3628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68760"/>
            <a:ext cx="8229600" cy="936625"/>
          </a:xfrm>
        </p:spPr>
        <p:txBody>
          <a:bodyPr/>
          <a:lstStyle/>
          <a:p>
            <a:r>
              <a:rPr lang="en-GB" sz="2400" dirty="0" smtClean="0"/>
              <a:t>Characteristics of the definition</a:t>
            </a:r>
            <a:endParaRPr lang="en-GB" sz="2400" dirty="0"/>
          </a:p>
        </p:txBody>
      </p:sp>
      <p:sp>
        <p:nvSpPr>
          <p:cNvPr id="3" name="Content Placeholder 2"/>
          <p:cNvSpPr>
            <a:spLocks noGrp="1"/>
          </p:cNvSpPr>
          <p:nvPr>
            <p:ph idx="1"/>
          </p:nvPr>
        </p:nvSpPr>
        <p:spPr>
          <a:xfrm>
            <a:off x="251520" y="2204864"/>
            <a:ext cx="8229600" cy="4941168"/>
          </a:xfrm>
          <a:solidFill>
            <a:schemeClr val="accent3"/>
          </a:solidFill>
        </p:spPr>
        <p:txBody>
          <a:bodyPr/>
          <a:lstStyle/>
          <a:p>
            <a:pPr>
              <a:spcBef>
                <a:spcPts val="300"/>
              </a:spcBef>
              <a:buClr>
                <a:srgbClr val="0F5494"/>
              </a:buClr>
              <a:buFont typeface="Wingdings" panose="05000000000000000000" pitchFamily="2" charset="2"/>
              <a:buChar char="§"/>
            </a:pPr>
            <a:r>
              <a:rPr lang="en-GB" sz="2000" i="0" dirty="0"/>
              <a:t>Population based definition</a:t>
            </a:r>
          </a:p>
          <a:p>
            <a:pPr>
              <a:spcBef>
                <a:spcPts val="300"/>
              </a:spcBef>
              <a:buClr>
                <a:srgbClr val="0F5494"/>
              </a:buClr>
              <a:buFont typeface="Wingdings" panose="05000000000000000000" pitchFamily="2" charset="2"/>
              <a:buChar char="§"/>
            </a:pPr>
            <a:r>
              <a:rPr lang="en-GB" sz="2000" i="0" dirty="0" smtClean="0"/>
              <a:t>Starts </a:t>
            </a:r>
            <a:r>
              <a:rPr lang="en-GB" sz="2000" i="0" dirty="0"/>
              <a:t>from the population grid</a:t>
            </a:r>
          </a:p>
          <a:p>
            <a:pPr lvl="1">
              <a:spcBef>
                <a:spcPts val="300"/>
              </a:spcBef>
              <a:buClr>
                <a:srgbClr val="0F5494"/>
              </a:buClr>
              <a:buSzPct val="50000"/>
              <a:buFont typeface="Wingdings" panose="05000000000000000000" pitchFamily="2" charset="2"/>
              <a:buChar char="q"/>
            </a:pPr>
            <a:r>
              <a:rPr lang="en-GB" sz="1600" b="0" i="1" dirty="0"/>
              <a:t>Avoids distortions caused by large variations in the area of </a:t>
            </a:r>
            <a:r>
              <a:rPr lang="en-GB" sz="1600" b="0" i="1" dirty="0" smtClean="0"/>
              <a:t>administrative territorial units</a:t>
            </a:r>
            <a:endParaRPr lang="en-GB" sz="1600" b="0" i="1" dirty="0"/>
          </a:p>
          <a:p>
            <a:pPr>
              <a:spcBef>
                <a:spcPts val="300"/>
              </a:spcBef>
              <a:buClr>
                <a:srgbClr val="0F5494"/>
              </a:buClr>
              <a:buFont typeface="Wingdings" panose="05000000000000000000" pitchFamily="2" charset="2"/>
              <a:buChar char="§"/>
            </a:pPr>
            <a:r>
              <a:rPr lang="en-GB" sz="2000" i="0" dirty="0"/>
              <a:t>Uses three categories at three spatial levels</a:t>
            </a:r>
          </a:p>
          <a:p>
            <a:pPr marL="0" indent="0">
              <a:spcBef>
                <a:spcPts val="300"/>
              </a:spcBef>
              <a:buClr>
                <a:srgbClr val="0F5494"/>
              </a:buClr>
              <a:buNone/>
            </a:pPr>
            <a:endParaRPr lang="en-GB" sz="700" i="0" dirty="0" smtClean="0"/>
          </a:p>
          <a:p>
            <a:pPr>
              <a:spcBef>
                <a:spcPts val="300"/>
              </a:spcBef>
              <a:buClr>
                <a:srgbClr val="0F5494"/>
              </a:buClr>
              <a:buFont typeface="Wingdings" panose="05000000000000000000" pitchFamily="2" charset="2"/>
              <a:buChar char="§"/>
            </a:pPr>
            <a:r>
              <a:rPr lang="en-GB" sz="2000" i="0" dirty="0" smtClean="0"/>
              <a:t>Has a legal recognition: </a:t>
            </a:r>
            <a:r>
              <a:rPr lang="en-GB" sz="1600" dirty="0"/>
              <a:t>Regulation of the European Parliament and of the Council amending Regulation (EC) No 1059/2003 as regards the territorial typologies</a:t>
            </a:r>
          </a:p>
          <a:p>
            <a:pPr>
              <a:spcBef>
                <a:spcPts val="300"/>
              </a:spcBef>
              <a:buClr>
                <a:srgbClr val="0F5494"/>
              </a:buClr>
              <a:buFont typeface="Wingdings" panose="05000000000000000000" pitchFamily="2" charset="2"/>
              <a:buChar char="§"/>
            </a:pPr>
            <a:endParaRPr lang="en-GB" sz="700" i="0" dirty="0"/>
          </a:p>
          <a:p>
            <a:pPr>
              <a:spcBef>
                <a:spcPts val="300"/>
              </a:spcBef>
              <a:buClr>
                <a:srgbClr val="0F5494"/>
              </a:buClr>
              <a:buFont typeface="Wingdings" panose="05000000000000000000" pitchFamily="2" charset="2"/>
              <a:buChar char="§"/>
            </a:pPr>
            <a:r>
              <a:rPr lang="en-GB" sz="2000" i="0" dirty="0" smtClean="0"/>
              <a:t>Enables the collection, compilation and dissemination of harmonised statistics</a:t>
            </a:r>
          </a:p>
          <a:p>
            <a:pPr>
              <a:spcBef>
                <a:spcPts val="300"/>
              </a:spcBef>
              <a:buClr>
                <a:srgbClr val="0F5494"/>
              </a:buClr>
              <a:buFont typeface="Wingdings" panose="05000000000000000000" pitchFamily="2" charset="2"/>
              <a:buChar char="§"/>
            </a:pPr>
            <a:endParaRPr lang="en-GB" sz="700" i="0" dirty="0" smtClean="0"/>
          </a:p>
          <a:p>
            <a:pPr>
              <a:spcBef>
                <a:spcPts val="300"/>
              </a:spcBef>
              <a:buClr>
                <a:srgbClr val="0F5494"/>
              </a:buClr>
              <a:buFont typeface="Wingdings" panose="05000000000000000000" pitchFamily="2" charset="2"/>
              <a:buChar char="§"/>
            </a:pPr>
            <a:r>
              <a:rPr lang="en-GB" sz="2000" i="0" dirty="0" smtClean="0"/>
              <a:t>Allows </a:t>
            </a:r>
            <a:r>
              <a:rPr lang="en-GB" sz="2000" i="0" dirty="0"/>
              <a:t>better targeted </a:t>
            </a:r>
            <a:r>
              <a:rPr lang="en-GB" sz="2000" i="0" dirty="0" smtClean="0"/>
              <a:t>policy-making at EU level</a:t>
            </a:r>
          </a:p>
        </p:txBody>
      </p:sp>
    </p:spTree>
    <p:extLst>
      <p:ext uri="{BB962C8B-B14F-4D97-AF65-F5344CB8AC3E}">
        <p14:creationId xmlns:p14="http://schemas.microsoft.com/office/powerpoint/2010/main" val="1927964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175" algn="l" rtl="0" eaLnBrk="1" fontAlgn="base" hangingPunct="1">
              <a:spcBef>
                <a:spcPct val="0"/>
              </a:spcBef>
              <a:spcAft>
                <a:spcPct val="0"/>
              </a:spcAft>
              <a:defRPr sz="7600" b="1">
                <a:solidFill>
                  <a:srgbClr val="FFD62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3200" kern="0" dirty="0" smtClean="0"/>
              <a:t>Prospects for the future</a:t>
            </a:r>
            <a:endParaRPr lang="en-GB" kern="0" dirty="0"/>
          </a:p>
        </p:txBody>
      </p:sp>
      <p:sp>
        <p:nvSpPr>
          <p:cNvPr id="7" name="Content Placeholder 2"/>
          <p:cNvSpPr txBox="1">
            <a:spLocks/>
          </p:cNvSpPr>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bg1"/>
              </a:buClr>
              <a:buFontTx/>
              <a:buNone/>
              <a:defRPr sz="3000" b="1" i="0">
                <a:solidFill>
                  <a:schemeClr val="bg1"/>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342900" indent="-342900">
              <a:buFont typeface="Arial" panose="020B0604020202020204" pitchFamily="34" charset="0"/>
              <a:buChar char="•"/>
            </a:pPr>
            <a:r>
              <a:rPr lang="en-GB" sz="2400" kern="0" dirty="0" smtClean="0"/>
              <a:t>Use the harmonised and legally recognised statistical territorial definitions (grid, city, town and suburbs, etc.) to produce  more spatially disaggregated statistics</a:t>
            </a:r>
          </a:p>
          <a:p>
            <a:pPr marL="342900" indent="-342900">
              <a:buFont typeface="Arial" panose="020B0604020202020204" pitchFamily="34" charset="0"/>
              <a:buChar char="•"/>
            </a:pPr>
            <a:endParaRPr lang="en-GB" sz="2400" kern="0" dirty="0" smtClean="0"/>
          </a:p>
          <a:p>
            <a:pPr marL="342900" indent="-342900">
              <a:buFont typeface="Arial" panose="020B0604020202020204" pitchFamily="34" charset="0"/>
              <a:buChar char="•"/>
            </a:pPr>
            <a:endParaRPr lang="en-GB" sz="2400" kern="0" dirty="0"/>
          </a:p>
        </p:txBody>
      </p:sp>
    </p:spTree>
    <p:extLst>
      <p:ext uri="{BB962C8B-B14F-4D97-AF65-F5344CB8AC3E}">
        <p14:creationId xmlns:p14="http://schemas.microsoft.com/office/powerpoint/2010/main" val="3865597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9" t="12108" r="2358" b="5151"/>
          <a:stretch/>
        </p:blipFill>
        <p:spPr bwMode="auto">
          <a:xfrm>
            <a:off x="209756" y="980728"/>
            <a:ext cx="8620345" cy="5760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7917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68760"/>
            <a:ext cx="8229600" cy="936625"/>
          </a:xfrm>
        </p:spPr>
        <p:txBody>
          <a:bodyPr/>
          <a:lstStyle/>
          <a:p>
            <a:r>
              <a:rPr lang="en-GB" sz="2400" dirty="0"/>
              <a:t>Commuter flows </a:t>
            </a:r>
            <a:r>
              <a:rPr lang="en-GB" sz="2400" dirty="0" smtClean="0"/>
              <a:t>of London</a:t>
            </a:r>
            <a:endParaRPr lang="en-GB" dirty="0"/>
          </a:p>
        </p:txBody>
      </p:sp>
      <p:sp>
        <p:nvSpPr>
          <p:cNvPr id="3" name="Slide Number Placeholder 2"/>
          <p:cNvSpPr>
            <a:spLocks noGrp="1"/>
          </p:cNvSpPr>
          <p:nvPr>
            <p:ph type="sldNum" sz="quarter" idx="12"/>
          </p:nvPr>
        </p:nvSpPr>
        <p:spPr/>
        <p:txBody>
          <a:bodyPr/>
          <a:lstStyle/>
          <a:p>
            <a:pPr>
              <a:defRPr/>
            </a:pPr>
            <a:fld id="{46861DAA-5BBC-4812-876F-0D7C7B9EA75C}" type="slidenum">
              <a:rPr lang="en-GB" smtClean="0"/>
              <a:pPr>
                <a:defRPr/>
              </a:pPr>
              <a:t>14</a:t>
            </a:fld>
            <a:endParaRPr lang="en-GB"/>
          </a:p>
        </p:txBody>
      </p:sp>
      <p:sp>
        <p:nvSpPr>
          <p:cNvPr id="4" name="Content Placeholder 3"/>
          <p:cNvSpPr>
            <a:spLocks noGrp="1"/>
          </p:cNvSpPr>
          <p:nvPr>
            <p:ph idx="1"/>
          </p:nvPr>
        </p:nvSpPr>
        <p:spPr>
          <a:xfrm>
            <a:off x="251520" y="2564904"/>
            <a:ext cx="8229600" cy="3633788"/>
          </a:xfrm>
        </p:spPr>
        <p:txBody>
          <a:bodyPr/>
          <a:lstStyle/>
          <a:p>
            <a:pPr marL="0" indent="0">
              <a:buNone/>
            </a:pPr>
            <a:endParaRPr lang="en-GB" dirty="0"/>
          </a:p>
        </p:txBody>
      </p:sp>
      <p:pic>
        <p:nvPicPr>
          <p:cNvPr id="26626" name="Picture 2" descr="http://ec.europa.eu/eurostat/statistics-explained/images/c/cd/Commuter_flows_within%2C_into_and_out_of_London%2C_by_NUTS_2_regions%2C_2015_%28%C2%B9%29_%28based_on_number_of_persons_in_employment%29_RYB20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636912"/>
            <a:ext cx="7600690" cy="508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669500"/>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175" algn="l" rtl="0" eaLnBrk="1" fontAlgn="base" hangingPunct="1">
              <a:spcBef>
                <a:spcPct val="0"/>
              </a:spcBef>
              <a:spcAft>
                <a:spcPct val="0"/>
              </a:spcAft>
              <a:defRPr sz="7600" b="1">
                <a:solidFill>
                  <a:srgbClr val="FFD62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3200" kern="0" dirty="0" smtClean="0"/>
              <a:t>Prospects for the future</a:t>
            </a:r>
            <a:endParaRPr lang="en-GB" kern="0" dirty="0"/>
          </a:p>
        </p:txBody>
      </p:sp>
      <p:sp>
        <p:nvSpPr>
          <p:cNvPr id="7" name="Content Placeholder 2"/>
          <p:cNvSpPr txBox="1">
            <a:spLocks/>
          </p:cNvSpPr>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bg1"/>
              </a:buClr>
              <a:buFontTx/>
              <a:buNone/>
              <a:defRPr sz="3000" b="1" i="0">
                <a:solidFill>
                  <a:schemeClr val="bg1"/>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342900" indent="-342900">
              <a:buFont typeface="Arial" panose="020B0604020202020204" pitchFamily="34" charset="0"/>
              <a:buChar char="•"/>
            </a:pPr>
            <a:r>
              <a:rPr lang="en-GB" sz="2400" kern="0" dirty="0" smtClean="0"/>
              <a:t>Complement existing territorial classifications with more flexible, more functional statistical geography</a:t>
            </a:r>
          </a:p>
          <a:p>
            <a:pPr marL="342900" indent="-342900">
              <a:buFont typeface="Arial" panose="020B0604020202020204" pitchFamily="34" charset="0"/>
              <a:buChar char="•"/>
            </a:pPr>
            <a:endParaRPr lang="en-GB" sz="2400" kern="0" dirty="0" smtClean="0"/>
          </a:p>
          <a:p>
            <a:pPr marL="342900" indent="-342900">
              <a:buFont typeface="Arial" panose="020B0604020202020204" pitchFamily="34" charset="0"/>
              <a:buChar char="•"/>
            </a:pPr>
            <a:endParaRPr lang="en-GB" sz="2400" kern="0" dirty="0"/>
          </a:p>
        </p:txBody>
      </p:sp>
    </p:spTree>
    <p:extLst>
      <p:ext uri="{BB962C8B-B14F-4D97-AF65-F5344CB8AC3E}">
        <p14:creationId xmlns:p14="http://schemas.microsoft.com/office/powerpoint/2010/main" val="3368589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bwMode="auto">
          <a:xfrm>
            <a:off x="1072173" y="4663395"/>
            <a:ext cx="2796491" cy="2880000"/>
          </a:xfrm>
          <a:prstGeom prst="rect">
            <a:avLst/>
          </a:prstGeom>
          <a:blipFill>
            <a:blip r:embed="rId3"/>
            <a:stretch>
              <a:fillRect/>
            </a:stretch>
          </a:blipFill>
          <a:ln w="9525" cap="flat" cmpd="sng" algn="ctr">
            <a:solidFill>
              <a:schemeClr val="tx1"/>
            </a:solidFill>
            <a:prstDash val="solid"/>
            <a:round/>
            <a:headEnd type="none" w="med" len="med"/>
            <a:tailEnd type="none" w="med" len="med"/>
          </a:ln>
          <a:effectLst/>
          <a:scene3d>
            <a:camera prst="isometricOffAxis1Top"/>
            <a:lightRig rig="threePt" dir="t"/>
          </a:scene3d>
          <a:sp3d prstMaterial="matte">
            <a:bevelT w="12700" h="12700"/>
            <a:bevelB w="25400" h="0"/>
            <a:contourClr>
              <a:srgbClr val="92D050"/>
            </a:contourClr>
          </a:sp3d>
          <a:extLst/>
        </p:spPr>
        <p:txBody>
          <a:bodyPr anchor="ctr"/>
          <a:lstStyle/>
          <a:p>
            <a:pPr marL="3175">
              <a:defRPr/>
            </a:pPr>
            <a:endParaRPr lang="en-GB"/>
          </a:p>
        </p:txBody>
      </p:sp>
      <p:sp>
        <p:nvSpPr>
          <p:cNvPr id="15" name="TextBox 14"/>
          <p:cNvSpPr txBox="1"/>
          <p:nvPr/>
        </p:nvSpPr>
        <p:spPr>
          <a:xfrm>
            <a:off x="5056281" y="4482839"/>
            <a:ext cx="3672408" cy="954107"/>
          </a:xfrm>
          <a:prstGeom prst="rect">
            <a:avLst/>
          </a:prstGeom>
          <a:noFill/>
        </p:spPr>
        <p:txBody>
          <a:bodyPr wrap="square" rtlCol="0">
            <a:spAutoFit/>
          </a:bodyPr>
          <a:lstStyle/>
          <a:p>
            <a:r>
              <a:rPr lang="de-DE" sz="2800" dirty="0"/>
              <a:t>Survey </a:t>
            </a:r>
            <a:r>
              <a:rPr lang="de-DE" sz="2800" dirty="0" err="1"/>
              <a:t>data</a:t>
            </a:r>
            <a:endParaRPr lang="en-GB" sz="2800" dirty="0"/>
          </a:p>
          <a:p>
            <a:endParaRPr lang="en-GB" sz="2800" dirty="0"/>
          </a:p>
        </p:txBody>
      </p:sp>
      <p:sp>
        <p:nvSpPr>
          <p:cNvPr id="16" name="TextBox 15"/>
          <p:cNvSpPr txBox="1"/>
          <p:nvPr/>
        </p:nvSpPr>
        <p:spPr>
          <a:xfrm>
            <a:off x="5090743" y="5085826"/>
            <a:ext cx="3672408" cy="954107"/>
          </a:xfrm>
          <a:prstGeom prst="rect">
            <a:avLst/>
          </a:prstGeom>
          <a:noFill/>
        </p:spPr>
        <p:txBody>
          <a:bodyPr wrap="square" rtlCol="0">
            <a:spAutoFit/>
          </a:bodyPr>
          <a:lstStyle/>
          <a:p>
            <a:r>
              <a:rPr lang="de-DE" sz="2800" dirty="0"/>
              <a:t>Admin </a:t>
            </a:r>
            <a:r>
              <a:rPr lang="de-DE" sz="2800" dirty="0" err="1"/>
              <a:t>data</a:t>
            </a:r>
            <a:endParaRPr lang="en-GB" sz="2800" dirty="0"/>
          </a:p>
          <a:p>
            <a:endParaRPr lang="en-GB" sz="2800" dirty="0"/>
          </a:p>
        </p:txBody>
      </p:sp>
      <p:sp>
        <p:nvSpPr>
          <p:cNvPr id="17" name="TextBox 16"/>
          <p:cNvSpPr txBox="1"/>
          <p:nvPr/>
        </p:nvSpPr>
        <p:spPr>
          <a:xfrm>
            <a:off x="5098367" y="5758463"/>
            <a:ext cx="3672408" cy="523220"/>
          </a:xfrm>
          <a:prstGeom prst="rect">
            <a:avLst/>
          </a:prstGeom>
          <a:noFill/>
        </p:spPr>
        <p:txBody>
          <a:bodyPr wrap="square" rtlCol="0">
            <a:spAutoFit/>
          </a:bodyPr>
          <a:lstStyle/>
          <a:p>
            <a:r>
              <a:rPr lang="de-DE" sz="2800" smtClean="0"/>
              <a:t>"Real world"</a:t>
            </a:r>
            <a:endParaRPr lang="en-GB" sz="2800"/>
          </a:p>
        </p:txBody>
      </p:sp>
      <p:sp>
        <p:nvSpPr>
          <p:cNvPr id="18" name="TextBox 17"/>
          <p:cNvSpPr txBox="1"/>
          <p:nvPr/>
        </p:nvSpPr>
        <p:spPr>
          <a:xfrm>
            <a:off x="251520" y="1323775"/>
            <a:ext cx="8892480" cy="430887"/>
          </a:xfrm>
          <a:prstGeom prst="rect">
            <a:avLst/>
          </a:prstGeom>
          <a:noFill/>
        </p:spPr>
        <p:txBody>
          <a:bodyPr wrap="square" rtlCol="0">
            <a:spAutoFit/>
          </a:bodyPr>
          <a:lstStyle/>
          <a:p>
            <a:r>
              <a:rPr lang="en-GB" sz="2200" b="1" dirty="0" smtClean="0"/>
              <a:t>Data sources for city statistics</a:t>
            </a:r>
            <a:endParaRPr lang="en-GB" sz="2200" b="1" dirty="0"/>
          </a:p>
        </p:txBody>
      </p:sp>
      <p:sp>
        <p:nvSpPr>
          <p:cNvPr id="6" name="Rectangle 5"/>
          <p:cNvSpPr>
            <a:spLocks noChangeAspect="1"/>
          </p:cNvSpPr>
          <p:nvPr/>
        </p:nvSpPr>
        <p:spPr bwMode="auto">
          <a:xfrm>
            <a:off x="1042900" y="4017166"/>
            <a:ext cx="2796491" cy="2880000"/>
          </a:xfrm>
          <a:prstGeom prst="rect">
            <a:avLst/>
          </a:prstGeom>
          <a:blipFill>
            <a:blip r:embed="rId4"/>
            <a:stretch>
              <a:fillRect/>
            </a:stretch>
          </a:blipFill>
          <a:ln w="9525" cap="flat" cmpd="sng" algn="ctr">
            <a:solidFill>
              <a:schemeClr val="tx1"/>
            </a:solidFill>
            <a:prstDash val="solid"/>
            <a:round/>
            <a:headEnd type="none" w="med" len="med"/>
            <a:tailEnd type="none" w="med" len="med"/>
          </a:ln>
          <a:effectLst/>
          <a:scene3d>
            <a:camera prst="isometricOffAxis1Top"/>
            <a:lightRig rig="threePt" dir="t"/>
          </a:scene3d>
          <a:sp3d prstMaterial="matte">
            <a:bevelT w="12700" h="12700"/>
            <a:bevelB w="25400" h="0"/>
            <a:contourClr>
              <a:srgbClr val="92D050"/>
            </a:contourClr>
          </a:sp3d>
          <a:extLst/>
        </p:spPr>
        <p:txBody>
          <a:bodyPr anchor="ctr"/>
          <a:lstStyle/>
          <a:p>
            <a:pPr marL="3175">
              <a:defRPr/>
            </a:pPr>
            <a:endParaRPr lang="en-GB"/>
          </a:p>
        </p:txBody>
      </p:sp>
      <p:sp>
        <p:nvSpPr>
          <p:cNvPr id="7" name="Rectangle 6"/>
          <p:cNvSpPr>
            <a:spLocks noChangeAspect="1"/>
          </p:cNvSpPr>
          <p:nvPr/>
        </p:nvSpPr>
        <p:spPr bwMode="auto">
          <a:xfrm>
            <a:off x="1061145" y="3223395"/>
            <a:ext cx="2796491" cy="2880000"/>
          </a:xfrm>
          <a:prstGeom prst="rect">
            <a:avLst/>
          </a:prstGeom>
          <a:blipFill>
            <a:blip r:embed="rId5"/>
            <a:stretch>
              <a:fillRect/>
            </a:stretch>
          </a:blipFill>
          <a:ln w="9525" cap="flat" cmpd="sng" algn="ctr">
            <a:solidFill>
              <a:schemeClr val="tx1"/>
            </a:solidFill>
            <a:prstDash val="solid"/>
            <a:round/>
            <a:headEnd type="none" w="med" len="med"/>
            <a:tailEnd type="none" w="med" len="med"/>
          </a:ln>
          <a:effectLst/>
          <a:scene3d>
            <a:camera prst="isometricOffAxis1Top"/>
            <a:lightRig rig="threePt" dir="t"/>
          </a:scene3d>
          <a:sp3d prstMaterial="matte">
            <a:bevelT w="12700" h="12700"/>
            <a:bevelB w="25400" h="0"/>
            <a:contourClr>
              <a:srgbClr val="92D050"/>
            </a:contourClr>
          </a:sp3d>
          <a:extLst/>
        </p:spPr>
        <p:txBody>
          <a:bodyPr anchor="ctr"/>
          <a:lstStyle/>
          <a:p>
            <a:pPr marL="3175">
              <a:defRPr/>
            </a:pPr>
            <a:endParaRPr lang="en-GB"/>
          </a:p>
        </p:txBody>
      </p:sp>
    </p:spTree>
    <p:extLst>
      <p:ext uri="{BB962C8B-B14F-4D97-AF65-F5344CB8AC3E}">
        <p14:creationId xmlns:p14="http://schemas.microsoft.com/office/powerpoint/2010/main" val="400312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419" y="1138839"/>
            <a:ext cx="4459555" cy="5690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756" t="52575" r="5846"/>
          <a:stretch/>
        </p:blipFill>
        <p:spPr bwMode="auto">
          <a:xfrm>
            <a:off x="5521222" y="1122527"/>
            <a:ext cx="2795193" cy="2274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5332" r="12615" b="51741"/>
          <a:stretch/>
        </p:blipFill>
        <p:spPr bwMode="auto">
          <a:xfrm>
            <a:off x="5463649" y="3396542"/>
            <a:ext cx="2881722" cy="197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251520" y="133865"/>
            <a:ext cx="9205672" cy="100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2400" kern="0" dirty="0" smtClean="0"/>
              <a:t>Commuter flows of Milano and Rome </a:t>
            </a:r>
            <a:endParaRPr lang="en-GB" sz="2400" kern="0" dirty="0"/>
          </a:p>
        </p:txBody>
      </p:sp>
      <p:sp>
        <p:nvSpPr>
          <p:cNvPr id="4" name="TextBox 3"/>
          <p:cNvSpPr txBox="1"/>
          <p:nvPr/>
        </p:nvSpPr>
        <p:spPr>
          <a:xfrm>
            <a:off x="5824511" y="6021288"/>
            <a:ext cx="3096344" cy="646331"/>
          </a:xfrm>
          <a:prstGeom prst="rect">
            <a:avLst/>
          </a:prstGeom>
          <a:noFill/>
        </p:spPr>
        <p:txBody>
          <a:bodyPr wrap="square" rtlCol="0">
            <a:spAutoFit/>
          </a:bodyPr>
          <a:lstStyle/>
          <a:p>
            <a:pPr algn="r"/>
            <a:r>
              <a:rPr lang="en-GB" dirty="0" smtClean="0"/>
              <a:t>Source: Presentation of L. Franconi at the </a:t>
            </a:r>
            <a:r>
              <a:rPr lang="en-GB" b="1" dirty="0"/>
              <a:t>Workshop on Labour Market </a:t>
            </a:r>
            <a:r>
              <a:rPr lang="en-GB" b="1" dirty="0" smtClean="0"/>
              <a:t>Areas</a:t>
            </a:r>
            <a:r>
              <a:rPr lang="en-GB" dirty="0" smtClean="0"/>
              <a:t>, ISTAT</a:t>
            </a:r>
            <a:endParaRPr lang="en-GB" dirty="0"/>
          </a:p>
        </p:txBody>
      </p:sp>
    </p:spTree>
    <p:extLst>
      <p:ext uri="{BB962C8B-B14F-4D97-AF65-F5344CB8AC3E}">
        <p14:creationId xmlns:p14="http://schemas.microsoft.com/office/powerpoint/2010/main" val="118365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bwMode="auto">
          <a:xfrm>
            <a:off x="1072173" y="4663395"/>
            <a:ext cx="2796491" cy="2880000"/>
          </a:xfrm>
          <a:prstGeom prst="rect">
            <a:avLst/>
          </a:prstGeom>
          <a:blipFill>
            <a:blip r:embed="rId3"/>
            <a:stretch>
              <a:fillRect/>
            </a:stretch>
          </a:blipFill>
          <a:ln w="9525" cap="flat" cmpd="sng" algn="ctr">
            <a:solidFill>
              <a:schemeClr val="tx1"/>
            </a:solidFill>
            <a:prstDash val="solid"/>
            <a:round/>
            <a:headEnd type="none" w="med" len="med"/>
            <a:tailEnd type="none" w="med" len="med"/>
          </a:ln>
          <a:effectLst/>
          <a:scene3d>
            <a:camera prst="isometricOffAxis1Top"/>
            <a:lightRig rig="threePt" dir="t"/>
          </a:scene3d>
          <a:sp3d prstMaterial="matte">
            <a:bevelT w="12700" h="12700"/>
            <a:bevelB w="25400" h="0"/>
            <a:contourClr>
              <a:srgbClr val="92D050"/>
            </a:contourClr>
          </a:sp3d>
          <a:extLst/>
        </p:spPr>
        <p:txBody>
          <a:bodyPr anchor="ctr"/>
          <a:lstStyle/>
          <a:p>
            <a:pPr marL="3175">
              <a:defRPr/>
            </a:pPr>
            <a:endParaRPr lang="en-GB"/>
          </a:p>
        </p:txBody>
      </p:sp>
      <p:sp>
        <p:nvSpPr>
          <p:cNvPr id="5" name="Rectangle 4"/>
          <p:cNvSpPr>
            <a:spLocks noChangeAspect="1"/>
          </p:cNvSpPr>
          <p:nvPr/>
        </p:nvSpPr>
        <p:spPr bwMode="auto">
          <a:xfrm>
            <a:off x="1072172" y="4032288"/>
            <a:ext cx="2796491" cy="2880000"/>
          </a:xfrm>
          <a:prstGeom prst="rect">
            <a:avLst/>
          </a:prstGeom>
          <a:blipFill>
            <a:blip r:embed="rId4"/>
            <a:stretch>
              <a:fillRect/>
            </a:stretch>
          </a:blipFill>
          <a:ln w="9525" cap="flat" cmpd="sng" algn="ctr">
            <a:solidFill>
              <a:schemeClr val="tx1"/>
            </a:solidFill>
            <a:prstDash val="solid"/>
            <a:round/>
            <a:headEnd type="none" w="med" len="med"/>
            <a:tailEnd type="none" w="med" len="med"/>
          </a:ln>
          <a:effectLst/>
          <a:scene3d>
            <a:camera prst="isometricOffAxis1Top"/>
            <a:lightRig rig="threePt" dir="t"/>
          </a:scene3d>
          <a:sp3d prstMaterial="matte">
            <a:bevelT w="12700" h="12700"/>
            <a:bevelB w="25400" h="0"/>
            <a:contourClr>
              <a:srgbClr val="92D050"/>
            </a:contourClr>
          </a:sp3d>
          <a:extLst/>
        </p:spPr>
        <p:txBody>
          <a:bodyPr anchor="ctr"/>
          <a:lstStyle/>
          <a:p>
            <a:pPr marL="3175">
              <a:defRPr/>
            </a:pPr>
            <a:endParaRPr lang="en-GB"/>
          </a:p>
        </p:txBody>
      </p:sp>
      <p:sp>
        <p:nvSpPr>
          <p:cNvPr id="6" name="Rectangle 5"/>
          <p:cNvSpPr>
            <a:spLocks noChangeAspect="1"/>
          </p:cNvSpPr>
          <p:nvPr/>
        </p:nvSpPr>
        <p:spPr bwMode="auto">
          <a:xfrm>
            <a:off x="1072171" y="3424670"/>
            <a:ext cx="2796491" cy="2880000"/>
          </a:xfrm>
          <a:prstGeom prst="rect">
            <a:avLst/>
          </a:prstGeom>
          <a:blipFill>
            <a:blip r:embed="rId5"/>
            <a:stretch>
              <a:fillRect/>
            </a:stretch>
          </a:blipFill>
          <a:ln w="9525" cap="flat" cmpd="sng" algn="ctr">
            <a:solidFill>
              <a:schemeClr val="tx1"/>
            </a:solidFill>
            <a:prstDash val="solid"/>
            <a:round/>
            <a:headEnd type="none" w="med" len="med"/>
            <a:tailEnd type="none" w="med" len="med"/>
          </a:ln>
          <a:effectLst/>
          <a:scene3d>
            <a:camera prst="isometricOffAxis1Top"/>
            <a:lightRig rig="threePt" dir="t"/>
          </a:scene3d>
          <a:sp3d prstMaterial="matte">
            <a:bevelT w="12700" h="12700"/>
            <a:bevelB w="25400" h="0"/>
            <a:contourClr>
              <a:srgbClr val="92D050"/>
            </a:contourClr>
          </a:sp3d>
          <a:extLst/>
        </p:spPr>
        <p:txBody>
          <a:bodyPr anchor="ctr"/>
          <a:lstStyle/>
          <a:p>
            <a:pPr marL="3175">
              <a:defRPr/>
            </a:pPr>
            <a:endParaRPr lang="en-GB"/>
          </a:p>
        </p:txBody>
      </p:sp>
      <p:sp>
        <p:nvSpPr>
          <p:cNvPr id="7" name="Rectangle 6"/>
          <p:cNvSpPr>
            <a:spLocks noChangeAspect="1"/>
          </p:cNvSpPr>
          <p:nvPr/>
        </p:nvSpPr>
        <p:spPr bwMode="auto">
          <a:xfrm>
            <a:off x="1051235" y="2730216"/>
            <a:ext cx="2796491" cy="2880000"/>
          </a:xfrm>
          <a:prstGeom prst="rect">
            <a:avLst/>
          </a:prstGeom>
          <a:blipFill>
            <a:blip r:embed="rId6"/>
            <a:stretch>
              <a:fillRect/>
            </a:stretch>
          </a:blipFill>
          <a:ln w="9525" cap="flat" cmpd="sng" algn="ctr">
            <a:solidFill>
              <a:schemeClr val="tx1"/>
            </a:solidFill>
            <a:prstDash val="solid"/>
            <a:round/>
            <a:headEnd type="none" w="med" len="med"/>
            <a:tailEnd type="none" w="med" len="med"/>
          </a:ln>
          <a:effectLst/>
          <a:scene3d>
            <a:camera prst="isometricOffAxis1Top"/>
            <a:lightRig rig="threePt" dir="t"/>
          </a:scene3d>
          <a:sp3d prstMaterial="matte">
            <a:bevelT w="12700" h="12700"/>
            <a:bevelB w="25400" h="0"/>
            <a:contourClr>
              <a:srgbClr val="92D050"/>
            </a:contourClr>
          </a:sp3d>
          <a:extLst/>
        </p:spPr>
        <p:txBody>
          <a:bodyPr anchor="ctr"/>
          <a:lstStyle/>
          <a:p>
            <a:pPr marL="3175">
              <a:defRPr/>
            </a:pPr>
            <a:endParaRPr lang="en-GB"/>
          </a:p>
        </p:txBody>
      </p:sp>
      <p:sp>
        <p:nvSpPr>
          <p:cNvPr id="11" name="TextBox 10"/>
          <p:cNvSpPr txBox="1"/>
          <p:nvPr/>
        </p:nvSpPr>
        <p:spPr>
          <a:xfrm>
            <a:off x="28524" y="1323775"/>
            <a:ext cx="8892480" cy="430887"/>
          </a:xfrm>
          <a:prstGeom prst="rect">
            <a:avLst/>
          </a:prstGeom>
          <a:noFill/>
        </p:spPr>
        <p:txBody>
          <a:bodyPr wrap="square" rtlCol="0">
            <a:spAutoFit/>
          </a:bodyPr>
          <a:lstStyle/>
          <a:p>
            <a:r>
              <a:rPr lang="en-GB" sz="2200" b="1" dirty="0"/>
              <a:t>Data sources for city statistics</a:t>
            </a:r>
          </a:p>
        </p:txBody>
      </p:sp>
      <p:sp>
        <p:nvSpPr>
          <p:cNvPr id="12" name="TextBox 11"/>
          <p:cNvSpPr txBox="1"/>
          <p:nvPr/>
        </p:nvSpPr>
        <p:spPr>
          <a:xfrm>
            <a:off x="5035746" y="2529231"/>
            <a:ext cx="3672408" cy="523220"/>
          </a:xfrm>
          <a:prstGeom prst="rect">
            <a:avLst/>
          </a:prstGeom>
          <a:noFill/>
        </p:spPr>
        <p:txBody>
          <a:bodyPr wrap="square" rtlCol="0">
            <a:spAutoFit/>
          </a:bodyPr>
          <a:lstStyle/>
          <a:p>
            <a:r>
              <a:rPr lang="de-DE" sz="2800" dirty="0" smtClean="0"/>
              <a:t>Big </a:t>
            </a:r>
            <a:r>
              <a:rPr lang="de-DE" sz="2800" dirty="0" err="1" smtClean="0"/>
              <a:t>data</a:t>
            </a:r>
            <a:endParaRPr lang="en-GB" sz="2800" dirty="0"/>
          </a:p>
        </p:txBody>
      </p:sp>
      <p:sp>
        <p:nvSpPr>
          <p:cNvPr id="13" name="TextBox 12"/>
          <p:cNvSpPr txBox="1"/>
          <p:nvPr/>
        </p:nvSpPr>
        <p:spPr>
          <a:xfrm>
            <a:off x="5035746" y="3163060"/>
            <a:ext cx="3672408" cy="523220"/>
          </a:xfrm>
          <a:prstGeom prst="rect">
            <a:avLst/>
          </a:prstGeom>
          <a:noFill/>
        </p:spPr>
        <p:txBody>
          <a:bodyPr wrap="square" rtlCol="0">
            <a:spAutoFit/>
          </a:bodyPr>
          <a:lstStyle/>
          <a:p>
            <a:r>
              <a:rPr lang="de-DE" sz="2800" dirty="0" err="1" smtClean="0"/>
              <a:t>Grid</a:t>
            </a:r>
            <a:r>
              <a:rPr lang="de-DE" sz="2800" dirty="0" smtClean="0"/>
              <a:t> </a:t>
            </a:r>
            <a:r>
              <a:rPr lang="de-DE" sz="2800" dirty="0" err="1" smtClean="0"/>
              <a:t>data</a:t>
            </a:r>
            <a:endParaRPr lang="en-GB" sz="2800" dirty="0"/>
          </a:p>
        </p:txBody>
      </p:sp>
      <p:sp>
        <p:nvSpPr>
          <p:cNvPr id="14" name="TextBox 13"/>
          <p:cNvSpPr txBox="1"/>
          <p:nvPr/>
        </p:nvSpPr>
        <p:spPr>
          <a:xfrm>
            <a:off x="5056281" y="3827069"/>
            <a:ext cx="3672408" cy="523220"/>
          </a:xfrm>
          <a:prstGeom prst="rect">
            <a:avLst/>
          </a:prstGeom>
          <a:noFill/>
        </p:spPr>
        <p:txBody>
          <a:bodyPr wrap="square" rtlCol="0">
            <a:spAutoFit/>
          </a:bodyPr>
          <a:lstStyle/>
          <a:p>
            <a:r>
              <a:rPr lang="de-DE" sz="2800" dirty="0" smtClean="0"/>
              <a:t>Survey </a:t>
            </a:r>
            <a:r>
              <a:rPr lang="de-DE" sz="2800" dirty="0" err="1" smtClean="0"/>
              <a:t>data</a:t>
            </a:r>
            <a:endParaRPr lang="en-GB" sz="2800" dirty="0"/>
          </a:p>
        </p:txBody>
      </p:sp>
      <p:sp>
        <p:nvSpPr>
          <p:cNvPr id="15" name="TextBox 14"/>
          <p:cNvSpPr txBox="1"/>
          <p:nvPr/>
        </p:nvSpPr>
        <p:spPr>
          <a:xfrm>
            <a:off x="5056281" y="4482839"/>
            <a:ext cx="3672408" cy="523220"/>
          </a:xfrm>
          <a:prstGeom prst="rect">
            <a:avLst/>
          </a:prstGeom>
          <a:noFill/>
        </p:spPr>
        <p:txBody>
          <a:bodyPr wrap="square" rtlCol="0">
            <a:spAutoFit/>
          </a:bodyPr>
          <a:lstStyle/>
          <a:p>
            <a:r>
              <a:rPr lang="de-DE" sz="2800" dirty="0" smtClean="0"/>
              <a:t>Admin </a:t>
            </a:r>
            <a:r>
              <a:rPr lang="de-DE" sz="2800" dirty="0" err="1" smtClean="0"/>
              <a:t>data</a:t>
            </a:r>
            <a:endParaRPr lang="en-GB" sz="2800" dirty="0"/>
          </a:p>
        </p:txBody>
      </p:sp>
      <p:sp>
        <p:nvSpPr>
          <p:cNvPr id="16" name="TextBox 15"/>
          <p:cNvSpPr txBox="1"/>
          <p:nvPr/>
        </p:nvSpPr>
        <p:spPr>
          <a:xfrm>
            <a:off x="5090743" y="5085826"/>
            <a:ext cx="3672408" cy="523220"/>
          </a:xfrm>
          <a:prstGeom prst="rect">
            <a:avLst/>
          </a:prstGeom>
          <a:noFill/>
        </p:spPr>
        <p:txBody>
          <a:bodyPr wrap="square" rtlCol="0">
            <a:spAutoFit/>
          </a:bodyPr>
          <a:lstStyle/>
          <a:p>
            <a:r>
              <a:rPr lang="de-DE" sz="2800" dirty="0" err="1" smtClean="0"/>
              <a:t>Geographical</a:t>
            </a:r>
            <a:r>
              <a:rPr lang="de-DE" sz="2800" dirty="0" smtClean="0"/>
              <a:t> </a:t>
            </a:r>
            <a:r>
              <a:rPr lang="de-DE" sz="2800" dirty="0" err="1" smtClean="0"/>
              <a:t>level</a:t>
            </a:r>
            <a:endParaRPr lang="en-GB" sz="2800" dirty="0"/>
          </a:p>
        </p:txBody>
      </p:sp>
      <p:sp>
        <p:nvSpPr>
          <p:cNvPr id="17" name="TextBox 16"/>
          <p:cNvSpPr txBox="1"/>
          <p:nvPr/>
        </p:nvSpPr>
        <p:spPr>
          <a:xfrm>
            <a:off x="5098367" y="5758463"/>
            <a:ext cx="3672408" cy="523220"/>
          </a:xfrm>
          <a:prstGeom prst="rect">
            <a:avLst/>
          </a:prstGeom>
          <a:noFill/>
        </p:spPr>
        <p:txBody>
          <a:bodyPr wrap="square" rtlCol="0">
            <a:spAutoFit/>
          </a:bodyPr>
          <a:lstStyle/>
          <a:p>
            <a:r>
              <a:rPr lang="de-DE" sz="2800" dirty="0" smtClean="0"/>
              <a:t>"Real </a:t>
            </a:r>
            <a:r>
              <a:rPr lang="de-DE" sz="2800" dirty="0" err="1" smtClean="0"/>
              <a:t>world</a:t>
            </a:r>
            <a:r>
              <a:rPr lang="de-DE" sz="2800" dirty="0" smtClean="0"/>
              <a:t>"</a:t>
            </a:r>
            <a:endParaRPr lang="en-GB" sz="2800" dirty="0"/>
          </a:p>
        </p:txBody>
      </p:sp>
      <p:pic>
        <p:nvPicPr>
          <p:cNvPr id="19"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00" y="2211889"/>
            <a:ext cx="2797200" cy="2880000"/>
          </a:xfrm>
          <a:prstGeom prst="rect">
            <a:avLst/>
          </a:prstGeom>
          <a:noFill/>
          <a:ln w="9525">
            <a:solidFill>
              <a:schemeClr val="tx1"/>
            </a:solidFill>
            <a:miter lim="800000"/>
            <a:headEnd/>
            <a:tailEnd/>
          </a:ln>
          <a:scene3d>
            <a:camera prst="orthographicFront">
              <a:rot lat="18078000" lon="18389999" rev="3456000"/>
            </a:camera>
            <a:lightRig rig="threePt" dir="t"/>
          </a:scene3d>
          <a:extLst>
            <a:ext uri="{909E8E84-426E-40DD-AFC4-6F175D3DCCD1}">
              <a14:hiddenFill xmlns:a14="http://schemas.microsoft.com/office/drawing/2010/main">
                <a:solidFill>
                  <a:schemeClr val="accent1"/>
                </a:solidFill>
              </a14:hiddenFill>
            </a:ext>
          </a:extLst>
        </p:spPr>
      </p:pic>
      <p:sp>
        <p:nvSpPr>
          <p:cNvPr id="9" name="Rectangle 8"/>
          <p:cNvSpPr>
            <a:spLocks noChangeAspect="1"/>
          </p:cNvSpPr>
          <p:nvPr/>
        </p:nvSpPr>
        <p:spPr bwMode="auto">
          <a:xfrm>
            <a:off x="1043609" y="1440000"/>
            <a:ext cx="2796491" cy="2880000"/>
          </a:xfrm>
          <a:prstGeom prst="rect">
            <a:avLst/>
          </a:prstGeom>
          <a:blipFill>
            <a:blip r:embed="rId8"/>
            <a:stretch>
              <a:fillRect/>
            </a:stretch>
          </a:blipFill>
          <a:ln w="9525" cap="flat" cmpd="sng" algn="ctr">
            <a:solidFill>
              <a:schemeClr val="tx1"/>
            </a:solidFill>
            <a:prstDash val="solid"/>
            <a:round/>
            <a:headEnd type="none" w="med" len="med"/>
            <a:tailEnd type="none" w="med" len="med"/>
          </a:ln>
          <a:effectLst/>
          <a:scene3d>
            <a:camera prst="isometricOffAxis1Top"/>
            <a:lightRig rig="threePt" dir="t"/>
          </a:scene3d>
          <a:sp3d prstMaterial="matte">
            <a:bevelT w="12700" h="12700"/>
            <a:bevelB w="25400" h="0"/>
            <a:contourClr>
              <a:srgbClr val="92D050"/>
            </a:contourClr>
          </a:sp3d>
          <a:extLst/>
        </p:spPr>
        <p:txBody>
          <a:bodyPr anchor="ctr"/>
          <a:lstStyle/>
          <a:p>
            <a:pPr marL="3175">
              <a:defRPr/>
            </a:pPr>
            <a:endParaRPr lang="en-GB"/>
          </a:p>
        </p:txBody>
      </p:sp>
    </p:spTree>
    <p:extLst>
      <p:ext uri="{BB962C8B-B14F-4D97-AF65-F5344CB8AC3E}">
        <p14:creationId xmlns:p14="http://schemas.microsoft.com/office/powerpoint/2010/main" val="7189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1"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2"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1"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2"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7" grpId="1" animBg="1"/>
      <p:bldP spid="7" grpId="2" animBg="1"/>
      <p:bldP spid="12" grpId="0"/>
      <p:bldP spid="13" grpId="0"/>
      <p:bldP spid="14" grpId="0"/>
      <p:bldP spid="15" grpId="0"/>
      <p:bldP spid="15" grpId="1"/>
      <p:bldP spid="15" grpId="2"/>
      <p:bldP spid="16" grpId="0"/>
      <p:bldP spid="16" grpId="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4764"/>
            <a:ext cx="9205672" cy="1008111"/>
          </a:xfrm>
        </p:spPr>
        <p:txBody>
          <a:bodyPr/>
          <a:lstStyle/>
          <a:p>
            <a:r>
              <a:rPr lang="en-GB" sz="2400" dirty="0"/>
              <a:t>Day and night-time population </a:t>
            </a:r>
            <a:br>
              <a:rPr lang="en-GB" sz="2400" dirty="0"/>
            </a:br>
            <a:r>
              <a:rPr lang="en-GB" sz="2000" dirty="0" smtClean="0"/>
              <a:t>Ljubljana</a:t>
            </a:r>
            <a:endParaRPr lang="en-GB"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24" y="2492896"/>
            <a:ext cx="4182102"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613" y="2516481"/>
            <a:ext cx="4612027" cy="3459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37EC8A20-BA03-4FF7-8742-03D8AD4CA4F4}" type="slidenum">
              <a:rPr lang="en-GB" smtClean="0"/>
              <a:pPr>
                <a:defRPr/>
              </a:pPr>
              <a:t>19</a:t>
            </a:fld>
            <a:endParaRPr lang="en-GB" dirty="0"/>
          </a:p>
        </p:txBody>
      </p:sp>
      <p:sp>
        <p:nvSpPr>
          <p:cNvPr id="5" name="Rectangle 4"/>
          <p:cNvSpPr/>
          <p:nvPr/>
        </p:nvSpPr>
        <p:spPr>
          <a:xfrm>
            <a:off x="251520" y="5949280"/>
            <a:ext cx="8568952" cy="523220"/>
          </a:xfrm>
          <a:prstGeom prst="rect">
            <a:avLst/>
          </a:prstGeom>
        </p:spPr>
        <p:txBody>
          <a:bodyPr wrap="square">
            <a:spAutoFit/>
          </a:bodyPr>
          <a:lstStyle/>
          <a:p>
            <a:r>
              <a:rPr lang="en-GB" sz="1400" b="0" dirty="0" smtClean="0">
                <a:solidFill>
                  <a:schemeClr val="accent6"/>
                </a:solidFill>
              </a:rPr>
              <a:t>Administrative </a:t>
            </a:r>
            <a:r>
              <a:rPr lang="en-GB" sz="1400" b="0" dirty="0">
                <a:solidFill>
                  <a:schemeClr val="accent6"/>
                </a:solidFill>
              </a:rPr>
              <a:t>data calibrated by </a:t>
            </a:r>
            <a:r>
              <a:rPr lang="en-GB" sz="1400" b="0" dirty="0" smtClean="0">
                <a:solidFill>
                  <a:schemeClr val="accent6"/>
                </a:solidFill>
              </a:rPr>
              <a:t>patterns observed in </a:t>
            </a:r>
            <a:r>
              <a:rPr lang="en-GB" sz="1400" b="0" dirty="0">
                <a:solidFill>
                  <a:schemeClr val="accent6"/>
                </a:solidFill>
              </a:rPr>
              <a:t>mobile phone network </a:t>
            </a:r>
            <a:r>
              <a:rPr lang="en-GB" sz="1400" b="0" dirty="0" smtClean="0">
                <a:solidFill>
                  <a:schemeClr val="accent6"/>
                </a:solidFill>
              </a:rPr>
              <a:t>data</a:t>
            </a:r>
          </a:p>
          <a:p>
            <a:r>
              <a:rPr lang="en-GB" sz="1400" dirty="0" smtClean="0">
                <a:solidFill>
                  <a:schemeClr val="accent6"/>
                </a:solidFill>
              </a:rPr>
              <a:t>Source: Statistical Office of the Republic of Slovenia</a:t>
            </a:r>
            <a:endParaRPr lang="en-GB" sz="1400" b="0" dirty="0">
              <a:solidFill>
                <a:schemeClr val="accent6"/>
              </a:solidFill>
            </a:endParaRPr>
          </a:p>
        </p:txBody>
      </p:sp>
    </p:spTree>
    <p:extLst>
      <p:ext uri="{BB962C8B-B14F-4D97-AF65-F5344CB8AC3E}">
        <p14:creationId xmlns:p14="http://schemas.microsoft.com/office/powerpoint/2010/main" val="1662178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Maximilien_Luce_-_'Montmartre,_de_la_rue_Cortot,_vue_vers_saint-denis',_oil_on_canvas_painting,_c._1900.jpg"/>
          <p:cNvPicPr>
            <a:picLocks noGrp="1" noChangeAspect="1"/>
          </p:cNvPicPr>
          <p:nvPr>
            <p:ph idx="1"/>
          </p:nvPr>
        </p:nvPicPr>
        <p:blipFill>
          <a:blip r:embed="rId3"/>
          <a:stretch>
            <a:fillRect/>
          </a:stretch>
        </p:blipFill>
        <p:spPr>
          <a:xfrm>
            <a:off x="0" y="0"/>
            <a:ext cx="9273439" cy="7086600"/>
          </a:xfrm>
        </p:spPr>
      </p:pic>
      <p:sp>
        <p:nvSpPr>
          <p:cNvPr id="4" name="Slide Number Placeholder 3"/>
          <p:cNvSpPr>
            <a:spLocks noGrp="1"/>
          </p:cNvSpPr>
          <p:nvPr>
            <p:ph type="sldNum" sz="quarter" idx="12"/>
          </p:nvPr>
        </p:nvSpPr>
        <p:spPr/>
        <p:txBody>
          <a:bodyPr/>
          <a:lstStyle/>
          <a:p>
            <a:fld id="{CD976FF7-D43A-43DD-B531-FA56C38188A8}" type="slidenum">
              <a:rPr lang="en-GB" altLang="en-US" smtClean="0"/>
              <a:pPr/>
              <a:t>2</a:t>
            </a:fld>
            <a:endParaRPr lang="en-GB" altLang="en-US"/>
          </a:p>
        </p:txBody>
      </p:sp>
    </p:spTree>
    <p:extLst>
      <p:ext uri="{BB962C8B-B14F-4D97-AF65-F5344CB8AC3E}">
        <p14:creationId xmlns:p14="http://schemas.microsoft.com/office/powerpoint/2010/main" val="4118007204"/>
      </p:ext>
    </p:extLst>
  </p:cSld>
  <p:clrMapOvr>
    <a:masterClrMapping/>
  </p:clrMapOvr>
  <p:transition spd="slow">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749" y="2636912"/>
            <a:ext cx="5806440" cy="341757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749" y="1739657"/>
            <a:ext cx="5806440" cy="43148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40169" y="1271344"/>
            <a:ext cx="8229600" cy="936625"/>
          </a:xfrm>
        </p:spPr>
        <p:txBody>
          <a:bodyPr/>
          <a:lstStyle/>
          <a:p>
            <a:r>
              <a:rPr lang="en-GB" sz="2400" dirty="0"/>
              <a:t>Where are people during a typical weekday</a:t>
            </a:r>
            <a:r>
              <a:rPr lang="en-GB" sz="2400" dirty="0" smtClean="0"/>
              <a:t>?</a:t>
            </a:r>
            <a:br>
              <a:rPr lang="en-GB" sz="2400" dirty="0" smtClean="0"/>
            </a:br>
            <a:r>
              <a:rPr lang="en-GB" sz="1400" dirty="0"/>
              <a:t/>
            </a:r>
            <a:br>
              <a:rPr lang="en-GB" sz="1400" dirty="0"/>
            </a:br>
            <a:r>
              <a:rPr lang="en-GB" sz="2000" dirty="0" smtClean="0"/>
              <a:t>Belgium</a:t>
            </a:r>
            <a:endParaRPr lang="en-GB" sz="2000" dirty="0"/>
          </a:p>
        </p:txBody>
      </p:sp>
      <p:sp>
        <p:nvSpPr>
          <p:cNvPr id="6" name="Text Placeholder 3"/>
          <p:cNvSpPr txBox="1">
            <a:spLocks/>
          </p:cNvSpPr>
          <p:nvPr/>
        </p:nvSpPr>
        <p:spPr bwMode="auto">
          <a:xfrm>
            <a:off x="611560" y="5943600"/>
            <a:ext cx="641362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defPPr>
              <a:defRPr lang="en-GB"/>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a:lstStyle>
          <a:p>
            <a:endParaRPr lang="en-GB" sz="1900" dirty="0"/>
          </a:p>
        </p:txBody>
      </p:sp>
      <p:sp>
        <p:nvSpPr>
          <p:cNvPr id="3" name="Rectangle 2"/>
          <p:cNvSpPr/>
          <p:nvPr/>
        </p:nvSpPr>
        <p:spPr>
          <a:xfrm>
            <a:off x="350844" y="6123801"/>
            <a:ext cx="5307992" cy="276999"/>
          </a:xfrm>
          <a:prstGeom prst="rect">
            <a:avLst/>
          </a:prstGeom>
        </p:spPr>
        <p:txBody>
          <a:bodyPr wrap="none">
            <a:spAutoFit/>
          </a:bodyPr>
          <a:lstStyle/>
          <a:p>
            <a:r>
              <a:rPr lang="en-GB" dirty="0">
                <a:solidFill>
                  <a:schemeClr val="accent6"/>
                </a:solidFill>
              </a:rPr>
              <a:t>Source: </a:t>
            </a:r>
            <a:r>
              <a:rPr lang="en-GB" dirty="0" smtClean="0">
                <a:solidFill>
                  <a:schemeClr val="accent6"/>
                </a:solidFill>
              </a:rPr>
              <a:t>Joint project of Statistics Belgium, </a:t>
            </a:r>
            <a:r>
              <a:rPr lang="en-GB" dirty="0" err="1" smtClean="0">
                <a:solidFill>
                  <a:schemeClr val="accent6"/>
                </a:solidFill>
              </a:rPr>
              <a:t>Proximus</a:t>
            </a:r>
            <a:r>
              <a:rPr lang="en-GB" dirty="0" smtClean="0">
                <a:solidFill>
                  <a:schemeClr val="accent6"/>
                </a:solidFill>
              </a:rPr>
              <a:t> and Eurostat</a:t>
            </a:r>
            <a:endParaRPr lang="en-GB" dirty="0">
              <a:solidFill>
                <a:schemeClr val="accent6"/>
              </a:solidFill>
            </a:endParaRPr>
          </a:p>
        </p:txBody>
      </p:sp>
    </p:spTree>
    <p:extLst>
      <p:ext uri="{BB962C8B-B14F-4D97-AF65-F5344CB8AC3E}">
        <p14:creationId xmlns:p14="http://schemas.microsoft.com/office/powerpoint/2010/main" val="388514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http://ec.europa.eu/eurostat/statistics-explained/images/e/e3/RYB2017_CITYEN_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255" b="-1"/>
          <a:stretch/>
        </p:blipFill>
        <p:spPr bwMode="auto">
          <a:xfrm>
            <a:off x="827584" y="1939159"/>
            <a:ext cx="6369001" cy="492203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1502" y="476672"/>
            <a:ext cx="1440160" cy="1912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668344" y="2585922"/>
            <a:ext cx="1183469" cy="1814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344" y="4510109"/>
            <a:ext cx="1183318" cy="1844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bwMode="auto">
          <a:xfrm>
            <a:off x="251520" y="760254"/>
            <a:ext cx="6409038" cy="61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2400" kern="0" dirty="0" smtClean="0"/>
              <a:t>Classification of the territory: residential, commuting and working areas profiles</a:t>
            </a:r>
          </a:p>
          <a:p>
            <a:endParaRPr lang="en-GB" sz="1100" kern="0" dirty="0" smtClean="0"/>
          </a:p>
          <a:p>
            <a:r>
              <a:rPr lang="en-GB" sz="2000" kern="0" dirty="0" smtClean="0"/>
              <a:t>Belgium</a:t>
            </a:r>
            <a:endParaRPr lang="en-GB" sz="2000" kern="0" dirty="0"/>
          </a:p>
        </p:txBody>
      </p:sp>
    </p:spTree>
    <p:extLst>
      <p:ext uri="{BB962C8B-B14F-4D97-AF65-F5344CB8AC3E}">
        <p14:creationId xmlns:p14="http://schemas.microsoft.com/office/powerpoint/2010/main" val="3124568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175" algn="l" rtl="0" eaLnBrk="1" fontAlgn="base" hangingPunct="1">
              <a:spcBef>
                <a:spcPct val="0"/>
              </a:spcBef>
              <a:spcAft>
                <a:spcPct val="0"/>
              </a:spcAft>
              <a:defRPr sz="7600" b="1">
                <a:solidFill>
                  <a:srgbClr val="FFD62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3200" kern="0" dirty="0" smtClean="0"/>
              <a:t>Prospects for the future</a:t>
            </a:r>
            <a:endParaRPr lang="en-GB" kern="0" dirty="0"/>
          </a:p>
        </p:txBody>
      </p:sp>
      <p:sp>
        <p:nvSpPr>
          <p:cNvPr id="7" name="Content Placeholder 2"/>
          <p:cNvSpPr txBox="1">
            <a:spLocks/>
          </p:cNvSpPr>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bg1"/>
              </a:buClr>
              <a:buFontTx/>
              <a:buNone/>
              <a:defRPr sz="3000" b="1" i="0">
                <a:solidFill>
                  <a:schemeClr val="bg1"/>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342900" lvl="0" indent="-342900">
              <a:buFont typeface="Arial" panose="020B0604020202020204" pitchFamily="34" charset="0"/>
              <a:buChar char="•"/>
            </a:pPr>
            <a:r>
              <a:rPr lang="en-GB" sz="2400" dirty="0" smtClean="0"/>
              <a:t>Implement </a:t>
            </a:r>
            <a:r>
              <a:rPr lang="en-GB" sz="2400" dirty="0"/>
              <a:t>new and improved statistical products based on administrative sources and big data </a:t>
            </a:r>
            <a:r>
              <a:rPr lang="en-GB" sz="2400" dirty="0" smtClean="0"/>
              <a:t>for </a:t>
            </a:r>
            <a:r>
              <a:rPr lang="en-GB" sz="2400" dirty="0"/>
              <a:t>smart </a:t>
            </a:r>
            <a:r>
              <a:rPr lang="en-GB" sz="2400" dirty="0" smtClean="0"/>
              <a:t>statistics</a:t>
            </a:r>
            <a:endParaRPr lang="en-GB" sz="2400" dirty="0"/>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endParaRPr lang="en-GB" sz="2400" kern="0" dirty="0" smtClean="0"/>
          </a:p>
          <a:p>
            <a:pPr marL="342900" indent="-342900">
              <a:buFont typeface="Arial" panose="020B0604020202020204" pitchFamily="34" charset="0"/>
              <a:buChar char="•"/>
            </a:pPr>
            <a:endParaRPr lang="en-GB" sz="2400" kern="0" dirty="0" smtClean="0"/>
          </a:p>
          <a:p>
            <a:pPr marL="342900" indent="-342900">
              <a:buFont typeface="Arial" panose="020B0604020202020204" pitchFamily="34" charset="0"/>
              <a:buChar char="•"/>
            </a:pPr>
            <a:endParaRPr lang="en-GB" sz="2400" kern="0" dirty="0"/>
          </a:p>
        </p:txBody>
      </p:sp>
    </p:spTree>
    <p:extLst>
      <p:ext uri="{BB962C8B-B14F-4D97-AF65-F5344CB8AC3E}">
        <p14:creationId xmlns:p14="http://schemas.microsoft.com/office/powerpoint/2010/main" val="439396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GB" sz="2800" dirty="0" smtClean="0"/>
              <a:t>Measuring access to public transport</a:t>
            </a:r>
          </a:p>
        </p:txBody>
      </p:sp>
      <p:sp>
        <p:nvSpPr>
          <p:cNvPr id="4099" name="Content Placeholder 2"/>
          <p:cNvSpPr>
            <a:spLocks noGrp="1"/>
          </p:cNvSpPr>
          <p:nvPr>
            <p:ph idx="1"/>
          </p:nvPr>
        </p:nvSpPr>
        <p:spPr>
          <a:xfrm>
            <a:off x="468313" y="2420938"/>
            <a:ext cx="8280151" cy="3816350"/>
          </a:xfrm>
        </p:spPr>
        <p:txBody>
          <a:bodyPr/>
          <a:lstStyle/>
          <a:p>
            <a:pPr>
              <a:spcAft>
                <a:spcPts val="600"/>
              </a:spcAft>
              <a:defRPr/>
            </a:pPr>
            <a:r>
              <a:rPr lang="fr-BE" sz="2000" i="0" dirty="0" err="1" smtClean="0"/>
              <a:t>Who</a:t>
            </a:r>
            <a:r>
              <a:rPr lang="fr-BE" sz="2000" i="0" dirty="0" smtClean="0"/>
              <a:t> has </a:t>
            </a:r>
            <a:r>
              <a:rPr lang="fr-BE" sz="2000" i="0" dirty="0" err="1" smtClean="0"/>
              <a:t>easy</a:t>
            </a:r>
            <a:r>
              <a:rPr lang="fr-BE" sz="2000" i="0" dirty="0" smtClean="0"/>
              <a:t> </a:t>
            </a:r>
            <a:r>
              <a:rPr lang="fr-BE" sz="2000" i="0" dirty="0" err="1" smtClean="0"/>
              <a:t>walking</a:t>
            </a:r>
            <a:r>
              <a:rPr lang="fr-BE" sz="2000" i="0" dirty="0" smtClean="0"/>
              <a:t> </a:t>
            </a:r>
            <a:r>
              <a:rPr lang="fr-BE" sz="2000" i="0" dirty="0" err="1" smtClean="0"/>
              <a:t>access</a:t>
            </a:r>
            <a:r>
              <a:rPr lang="fr-BE" sz="2000" i="0" dirty="0" smtClean="0"/>
              <a:t> to a public transport stop?</a:t>
            </a:r>
          </a:p>
          <a:p>
            <a:pPr lvl="1">
              <a:spcAft>
                <a:spcPts val="600"/>
              </a:spcAft>
              <a:defRPr/>
            </a:pPr>
            <a:r>
              <a:rPr lang="fr-BE" sz="1800" b="0" dirty="0" smtClean="0"/>
              <a:t>Maximum 5 minutes </a:t>
            </a:r>
            <a:r>
              <a:rPr lang="fr-BE" sz="1800" b="0" dirty="0" err="1" smtClean="0"/>
              <a:t>walk</a:t>
            </a:r>
            <a:r>
              <a:rPr lang="fr-BE" sz="1800" b="0" dirty="0" smtClean="0"/>
              <a:t> to bus or tram stop</a:t>
            </a:r>
          </a:p>
          <a:p>
            <a:pPr lvl="1">
              <a:spcAft>
                <a:spcPts val="600"/>
              </a:spcAft>
              <a:defRPr/>
            </a:pPr>
            <a:r>
              <a:rPr lang="fr-BE" sz="1800" b="0" dirty="0" smtClean="0"/>
              <a:t>Maximum 10 minutes </a:t>
            </a:r>
            <a:r>
              <a:rPr lang="fr-BE" sz="1800" b="0" dirty="0" err="1" smtClean="0"/>
              <a:t>walk</a:t>
            </a:r>
            <a:r>
              <a:rPr lang="fr-BE" sz="1800" b="0" dirty="0" smtClean="0"/>
              <a:t> to train or </a:t>
            </a:r>
            <a:r>
              <a:rPr lang="fr-BE" sz="1800" b="0" dirty="0" err="1" smtClean="0"/>
              <a:t>metro</a:t>
            </a:r>
            <a:endParaRPr lang="fr-BE" sz="1800" b="0" dirty="0"/>
          </a:p>
          <a:p>
            <a:pPr>
              <a:spcAft>
                <a:spcPts val="600"/>
              </a:spcAft>
              <a:defRPr/>
            </a:pPr>
            <a:r>
              <a:rPr lang="en-GB" sz="2000" b="0" i="0" dirty="0" smtClean="0"/>
              <a:t>Walking distance calculated using a street network</a:t>
            </a:r>
          </a:p>
          <a:p>
            <a:pPr lvl="1">
              <a:spcAft>
                <a:spcPts val="600"/>
              </a:spcAft>
              <a:defRPr/>
            </a:pPr>
            <a:r>
              <a:rPr lang="fr-BE" sz="1800" b="0" dirty="0" err="1" smtClean="0"/>
              <a:t>Density</a:t>
            </a:r>
            <a:r>
              <a:rPr lang="fr-BE" sz="1800" b="0" dirty="0" smtClean="0"/>
              <a:t> of the </a:t>
            </a:r>
            <a:r>
              <a:rPr lang="fr-BE" sz="1800" b="0" dirty="0" err="1" smtClean="0"/>
              <a:t>street</a:t>
            </a:r>
            <a:r>
              <a:rPr lang="fr-BE" sz="1800" b="0" dirty="0" smtClean="0"/>
              <a:t> network </a:t>
            </a:r>
            <a:r>
              <a:rPr lang="fr-BE" sz="1800" b="0" dirty="0" err="1" smtClean="0"/>
              <a:t>matters</a:t>
            </a:r>
            <a:endParaRPr lang="en-GB" sz="1800" b="0" dirty="0" smtClean="0"/>
          </a:p>
          <a:p>
            <a:pPr lvl="1">
              <a:spcAft>
                <a:spcPts val="600"/>
              </a:spcAft>
              <a:defRPr/>
            </a:pPr>
            <a:r>
              <a:rPr lang="en-GB" sz="1800" b="0" dirty="0" smtClean="0"/>
              <a:t>Obstacles for pedestrians are taken into account</a:t>
            </a:r>
          </a:p>
          <a:p>
            <a:pPr>
              <a:spcAft>
                <a:spcPts val="600"/>
              </a:spcAft>
              <a:defRPr/>
            </a:pPr>
            <a:r>
              <a:rPr lang="fr-BE" sz="2000" i="0" dirty="0" smtClean="0"/>
              <a:t>For </a:t>
            </a:r>
            <a:r>
              <a:rPr lang="fr-BE" sz="2000" i="0" dirty="0" err="1" smtClean="0"/>
              <a:t>each</a:t>
            </a:r>
            <a:r>
              <a:rPr lang="fr-BE" sz="2000" i="0" dirty="0" smtClean="0"/>
              <a:t> </a:t>
            </a:r>
            <a:r>
              <a:rPr lang="fr-BE" sz="2000" i="0" dirty="0" err="1" smtClean="0"/>
              <a:t>catchment</a:t>
            </a:r>
            <a:r>
              <a:rPr lang="fr-BE" sz="2000" i="0" dirty="0" smtClean="0"/>
              <a:t> area </a:t>
            </a:r>
            <a:r>
              <a:rPr lang="fr-BE" sz="2000" i="0" dirty="0" err="1" smtClean="0"/>
              <a:t>around</a:t>
            </a:r>
            <a:r>
              <a:rPr lang="fr-BE" sz="2000" i="0" dirty="0" smtClean="0"/>
              <a:t> a stop: total </a:t>
            </a:r>
            <a:r>
              <a:rPr lang="fr-BE" sz="2000" i="0" dirty="0" err="1" smtClean="0"/>
              <a:t>number</a:t>
            </a:r>
            <a:r>
              <a:rPr lang="fr-BE" sz="2000" i="0" dirty="0" smtClean="0"/>
              <a:t> of </a:t>
            </a:r>
            <a:r>
              <a:rPr lang="fr-BE" sz="2000" i="0" dirty="0" err="1" smtClean="0"/>
              <a:t>departures</a:t>
            </a:r>
            <a:r>
              <a:rPr lang="fr-BE" sz="2000" i="0" dirty="0" smtClean="0"/>
              <a:t> and </a:t>
            </a:r>
            <a:r>
              <a:rPr lang="fr-BE" sz="2000" i="0" dirty="0" err="1" smtClean="0"/>
              <a:t>number</a:t>
            </a:r>
            <a:r>
              <a:rPr lang="fr-BE" sz="2000" i="0" dirty="0" smtClean="0"/>
              <a:t> of </a:t>
            </a:r>
            <a:r>
              <a:rPr lang="fr-BE" sz="2000" i="0" dirty="0" err="1" smtClean="0"/>
              <a:t>inhabitants</a:t>
            </a:r>
            <a:endParaRPr lang="fr-BE" sz="2000" i="0" dirty="0" smtClean="0"/>
          </a:p>
        </p:txBody>
      </p:sp>
    </p:spTree>
    <p:extLst>
      <p:ext uri="{BB962C8B-B14F-4D97-AF65-F5344CB8AC3E}">
        <p14:creationId xmlns:p14="http://schemas.microsoft.com/office/powerpoint/2010/main" val="3372361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BE" sz="2800" dirty="0" err="1" smtClean="0"/>
              <a:t>Frequency</a:t>
            </a:r>
            <a:r>
              <a:rPr lang="fr-BE" sz="2800" dirty="0" smtClean="0"/>
              <a:t> classes</a:t>
            </a:r>
            <a:endParaRPr lang="en-GB" sz="2800" dirty="0" smtClean="0"/>
          </a:p>
        </p:txBody>
      </p:sp>
      <p:sp>
        <p:nvSpPr>
          <p:cNvPr id="4099" name="Content Placeholder 2"/>
          <p:cNvSpPr>
            <a:spLocks noGrp="1"/>
          </p:cNvSpPr>
          <p:nvPr>
            <p:ph idx="1"/>
          </p:nvPr>
        </p:nvSpPr>
        <p:spPr>
          <a:xfrm>
            <a:off x="468313" y="2420938"/>
            <a:ext cx="8229600" cy="3816350"/>
          </a:xfrm>
        </p:spPr>
        <p:txBody>
          <a:bodyPr/>
          <a:lstStyle/>
          <a:p>
            <a:pPr>
              <a:spcAft>
                <a:spcPts val="600"/>
              </a:spcAft>
              <a:defRPr/>
            </a:pPr>
            <a:r>
              <a:rPr lang="en-GB" sz="2000" i="0" dirty="0" smtClean="0"/>
              <a:t>5 groups based on access and departure frequency</a:t>
            </a:r>
            <a:endParaRPr lang="en-GB" sz="2000" dirty="0" smtClean="0"/>
          </a:p>
        </p:txBody>
      </p:sp>
      <p:graphicFrame>
        <p:nvGraphicFramePr>
          <p:cNvPr id="3" name="Table 2"/>
          <p:cNvGraphicFramePr>
            <a:graphicFrameLocks noGrp="1"/>
          </p:cNvGraphicFramePr>
          <p:nvPr>
            <p:extLst>
              <p:ext uri="{D42A27DB-BD31-4B8C-83A1-F6EECF244321}">
                <p14:modId xmlns:p14="http://schemas.microsoft.com/office/powerpoint/2010/main" val="3786853476"/>
              </p:ext>
            </p:extLst>
          </p:nvPr>
        </p:nvGraphicFramePr>
        <p:xfrm>
          <a:off x="395536" y="3068960"/>
          <a:ext cx="8280918" cy="3096343"/>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792088"/>
                <a:gridCol w="1968218"/>
                <a:gridCol w="1380153"/>
                <a:gridCol w="1380153"/>
                <a:gridCol w="1380153"/>
                <a:gridCol w="1380153"/>
              </a:tblGrid>
              <a:tr h="406276">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 </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a:noFill/>
                    </a:lnL>
                    <a:lnR>
                      <a:noFill/>
                    </a:lnR>
                    <a:lnT>
                      <a:noFill/>
                    </a:lnT>
                    <a:lnB>
                      <a:noFill/>
                    </a:lnB>
                  </a:tcPr>
                </a:tc>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 </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gridSpan="4">
                  <a:txBody>
                    <a:bodyPr/>
                    <a:lstStyle/>
                    <a:p>
                      <a:pPr algn="ctr">
                        <a:lnSpc>
                          <a:spcPct val="115000"/>
                        </a:lnSpc>
                        <a:spcAft>
                          <a:spcPts val="1000"/>
                        </a:spcAft>
                      </a:pPr>
                      <a:r>
                        <a:rPr lang="en-GB" sz="1200" b="1" smtClean="0">
                          <a:effectLst/>
                          <a:latin typeface="Verdana" panose="020B0604030504040204" pitchFamily="34" charset="0"/>
                          <a:ea typeface="Verdana" panose="020B0604030504040204" pitchFamily="34" charset="0"/>
                          <a:cs typeface="Verdana" panose="020B0604030504040204" pitchFamily="34" charset="0"/>
                        </a:rPr>
                        <a:t>Metro and train</a:t>
                      </a:r>
                      <a:endParaRPr lang="en-GB" sz="1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85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756571">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 </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 </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High frequency (&gt; 10 departures/hour</a:t>
                      </a:r>
                      <a:r>
                        <a:rPr lang="en-GB" sz="1000" dirty="0" smtClean="0">
                          <a:effectLst/>
                          <a:latin typeface="Verdana" panose="020B0604030504040204" pitchFamily="34" charset="0"/>
                          <a:ea typeface="Verdana" panose="020B0604030504040204" pitchFamily="34" charset="0"/>
                          <a:cs typeface="Verdana" panose="020B0604030504040204" pitchFamily="34" charset="0"/>
                        </a:rPr>
                        <a:t>)</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Medium frequency (between 4 and 10 departures/hour</a:t>
                      </a:r>
                      <a:r>
                        <a:rPr lang="en-GB" sz="1000" dirty="0" smtClean="0">
                          <a:effectLst/>
                          <a:latin typeface="Verdana" panose="020B0604030504040204" pitchFamily="34" charset="0"/>
                          <a:ea typeface="Verdana" panose="020B0604030504040204" pitchFamily="34" charset="0"/>
                          <a:cs typeface="Verdana" panose="020B0604030504040204" pitchFamily="34" charset="0"/>
                        </a:rPr>
                        <a:t>)</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Low frequency (less than 4 departures/hour</a:t>
                      </a:r>
                      <a:r>
                        <a:rPr lang="en-GB" sz="1000" dirty="0" smtClean="0">
                          <a:effectLst/>
                          <a:latin typeface="Verdana" panose="020B0604030504040204" pitchFamily="34" charset="0"/>
                          <a:ea typeface="Verdana" panose="020B0604030504040204" pitchFamily="34" charset="0"/>
                          <a:cs typeface="Verdana" panose="020B0604030504040204" pitchFamily="34" charset="0"/>
                        </a:rPr>
                        <a:t>)</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No services</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97320">
                <a:tc rowSpan="4">
                  <a:txBody>
                    <a:bodyPr/>
                    <a:lstStyle/>
                    <a:p>
                      <a:pPr algn="ctr">
                        <a:lnSpc>
                          <a:spcPct val="115000"/>
                        </a:lnSpc>
                        <a:spcAft>
                          <a:spcPts val="1000"/>
                        </a:spcAft>
                      </a:pPr>
                      <a:r>
                        <a:rPr lang="en-GB" sz="1200" b="1" smtClean="0">
                          <a:effectLst/>
                          <a:latin typeface="Verdana" panose="020B0604030504040204" pitchFamily="34" charset="0"/>
                          <a:ea typeface="Verdana" panose="020B0604030504040204" pitchFamily="34" charset="0"/>
                          <a:cs typeface="Verdana" panose="020B0604030504040204" pitchFamily="34" charset="0"/>
                        </a:rPr>
                        <a:t>Bus and tram</a:t>
                      </a:r>
                      <a:endParaRPr lang="en-GB" sz="1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85000"/>
                      </a:schemeClr>
                    </a:solidFill>
                  </a:tcPr>
                </a:tc>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High frequency (&gt; 10</a:t>
                      </a:r>
                      <a:r>
                        <a:rPr lang="en-GB" sz="1000" dirty="0" smtClean="0">
                          <a:effectLst/>
                          <a:latin typeface="Verdana" panose="020B0604030504040204" pitchFamily="34" charset="0"/>
                          <a:ea typeface="Verdana" panose="020B0604030504040204" pitchFamily="34" charset="0"/>
                          <a:cs typeface="Verdana" panose="020B0604030504040204" pitchFamily="34" charset="0"/>
                        </a:rPr>
                        <a:t>)</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GB" sz="1000" b="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VERY HIGH</a:t>
                      </a:r>
                      <a:endParaRPr lang="en-GB" sz="1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GB" sz="1000" b="1">
                          <a:effectLst/>
                          <a:latin typeface="Verdana" panose="020B0604030504040204" pitchFamily="34" charset="0"/>
                          <a:ea typeface="Verdana" panose="020B0604030504040204" pitchFamily="34" charset="0"/>
                          <a:cs typeface="Verdana" panose="020B0604030504040204" pitchFamily="34" charset="0"/>
                        </a:rPr>
                        <a:t>HIGH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1000"/>
                        </a:spcAft>
                      </a:pPr>
                      <a:r>
                        <a:rPr lang="en-GB" sz="1000" b="1">
                          <a:effectLst/>
                          <a:latin typeface="Verdana" panose="020B0604030504040204" pitchFamily="34" charset="0"/>
                          <a:ea typeface="Verdana" panose="020B0604030504040204" pitchFamily="34" charset="0"/>
                          <a:cs typeface="Verdana" panose="020B0604030504040204" pitchFamily="34" charset="0"/>
                        </a:rPr>
                        <a:t>HIGH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1000"/>
                        </a:spcAft>
                      </a:pPr>
                      <a:r>
                        <a:rPr lang="en-GB" sz="1000" b="1">
                          <a:effectLst/>
                          <a:latin typeface="Verdana" panose="020B0604030504040204" pitchFamily="34" charset="0"/>
                          <a:ea typeface="Verdana" panose="020B0604030504040204" pitchFamily="34" charset="0"/>
                          <a:cs typeface="Verdana" panose="020B0604030504040204" pitchFamily="34" charset="0"/>
                        </a:rPr>
                        <a:t>HIGH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397320">
                <a:tc vMerge="1">
                  <a:txBody>
                    <a:bodyPr/>
                    <a:lstStyle/>
                    <a:p>
                      <a:endParaRPr lang="en-GB"/>
                    </a:p>
                  </a:txBody>
                  <a:tcPr/>
                </a:tc>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Medium frequency (4 to</a:t>
                      </a:r>
                      <a:r>
                        <a:rPr lang="en-GB" sz="1000" baseline="0" smtClean="0">
                          <a:effectLst/>
                          <a:latin typeface="Verdana" panose="020B0604030504040204" pitchFamily="34" charset="0"/>
                          <a:ea typeface="Verdana" panose="020B0604030504040204" pitchFamily="34" charset="0"/>
                          <a:cs typeface="Verdana" panose="020B0604030504040204" pitchFamily="34" charset="0"/>
                        </a:rPr>
                        <a:t> 10</a:t>
                      </a:r>
                      <a:r>
                        <a:rPr lang="en-GB" sz="1000" baseline="0" dirty="0" smtClean="0">
                          <a:effectLst/>
                          <a:latin typeface="Verdana" panose="020B0604030504040204" pitchFamily="34" charset="0"/>
                          <a:ea typeface="Verdana" panose="020B0604030504040204" pitchFamily="34" charset="0"/>
                          <a:cs typeface="Verdana" panose="020B0604030504040204" pitchFamily="34" charset="0"/>
                        </a:rPr>
                        <a:t>)</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GB" sz="1000" b="1" dirty="0">
                          <a:effectLst/>
                          <a:latin typeface="Verdana" panose="020B0604030504040204" pitchFamily="34" charset="0"/>
                          <a:ea typeface="Verdana" panose="020B0604030504040204" pitchFamily="34" charset="0"/>
                          <a:cs typeface="Verdana" panose="020B0604030504040204" pitchFamily="34" charset="0"/>
                        </a:rPr>
                        <a:t>HIGH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1000"/>
                        </a:spcAft>
                      </a:pPr>
                      <a:r>
                        <a:rPr lang="en-GB" sz="1000" b="1" dirty="0">
                          <a:effectLst/>
                          <a:latin typeface="Verdana" panose="020B0604030504040204" pitchFamily="34" charset="0"/>
                          <a:ea typeface="Verdana" panose="020B0604030504040204" pitchFamily="34" charset="0"/>
                          <a:cs typeface="Verdana" panose="020B0604030504040204" pitchFamily="34" charset="0"/>
                        </a:rPr>
                        <a:t>MEDIUM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1000"/>
                        </a:spcAft>
                      </a:pPr>
                      <a:r>
                        <a:rPr lang="en-GB" sz="1000" b="1">
                          <a:effectLst/>
                          <a:latin typeface="Verdana" panose="020B0604030504040204" pitchFamily="34" charset="0"/>
                          <a:ea typeface="Verdana" panose="020B0604030504040204" pitchFamily="34" charset="0"/>
                          <a:cs typeface="Verdana" panose="020B0604030504040204" pitchFamily="34" charset="0"/>
                        </a:rPr>
                        <a:t>MEDIUM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1000"/>
                        </a:spcAft>
                      </a:pPr>
                      <a:r>
                        <a:rPr lang="en-GB" sz="1000" b="1">
                          <a:effectLst/>
                          <a:latin typeface="Verdana" panose="020B0604030504040204" pitchFamily="34" charset="0"/>
                          <a:ea typeface="Verdana" panose="020B0604030504040204" pitchFamily="34" charset="0"/>
                          <a:cs typeface="Verdana" panose="020B0604030504040204" pitchFamily="34" charset="0"/>
                        </a:rPr>
                        <a:t>MEDIUM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527841">
                <a:tc vMerge="1">
                  <a:txBody>
                    <a:bodyPr/>
                    <a:lstStyle/>
                    <a:p>
                      <a:endParaRPr lang="en-GB"/>
                    </a:p>
                  </a:txBody>
                  <a:tcPr/>
                </a:tc>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Low frequency (&lt; 4</a:t>
                      </a:r>
                      <a:r>
                        <a:rPr lang="en-GB" sz="1000" dirty="0" smtClean="0">
                          <a:effectLst/>
                          <a:latin typeface="Verdana" panose="020B0604030504040204" pitchFamily="34" charset="0"/>
                          <a:ea typeface="Verdana" panose="020B0604030504040204" pitchFamily="34" charset="0"/>
                          <a:cs typeface="Verdana" panose="020B0604030504040204" pitchFamily="34" charset="0"/>
                        </a:rPr>
                        <a:t>)</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GB" sz="1000" b="1" dirty="0">
                          <a:effectLst/>
                          <a:latin typeface="Verdana" panose="020B0604030504040204" pitchFamily="34" charset="0"/>
                          <a:ea typeface="Verdana" panose="020B0604030504040204" pitchFamily="34" charset="0"/>
                          <a:cs typeface="Verdana" panose="020B0604030504040204" pitchFamily="34" charset="0"/>
                        </a:rPr>
                        <a:t>HIGH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1000"/>
                        </a:spcAft>
                      </a:pPr>
                      <a:r>
                        <a:rPr lang="en-GB" sz="1000" b="1" dirty="0">
                          <a:effectLst/>
                          <a:latin typeface="Verdana" panose="020B0604030504040204" pitchFamily="34" charset="0"/>
                          <a:ea typeface="Verdana" panose="020B0604030504040204" pitchFamily="34" charset="0"/>
                          <a:cs typeface="Verdana" panose="020B0604030504040204" pitchFamily="34" charset="0"/>
                        </a:rPr>
                        <a:t>MEDIUM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1000"/>
                        </a:spcAft>
                      </a:pPr>
                      <a:r>
                        <a:rPr lang="en-GB" sz="1000" b="1">
                          <a:effectLst/>
                          <a:latin typeface="Verdana" panose="020B0604030504040204" pitchFamily="34" charset="0"/>
                          <a:ea typeface="Verdana" panose="020B0604030504040204" pitchFamily="34" charset="0"/>
                          <a:cs typeface="Verdana" panose="020B0604030504040204" pitchFamily="34" charset="0"/>
                        </a:rPr>
                        <a:t>LOW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1000"/>
                        </a:spcAft>
                      </a:pPr>
                      <a:r>
                        <a:rPr lang="en-GB" sz="1000" b="1">
                          <a:effectLst/>
                          <a:latin typeface="Verdana" panose="020B0604030504040204" pitchFamily="34" charset="0"/>
                          <a:ea typeface="Verdana" panose="020B0604030504040204" pitchFamily="34" charset="0"/>
                          <a:cs typeface="Verdana" panose="020B0604030504040204" pitchFamily="34" charset="0"/>
                        </a:rPr>
                        <a:t>LOW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611015">
                <a:tc vMerge="1">
                  <a:txBody>
                    <a:bodyPr/>
                    <a:lstStyle/>
                    <a:p>
                      <a:endParaRPr lang="en-GB"/>
                    </a:p>
                  </a:txBody>
                  <a:tcPr/>
                </a:tc>
                <a:tc>
                  <a:txBody>
                    <a:bodyPr/>
                    <a:lstStyle/>
                    <a:p>
                      <a:pPr algn="ctr">
                        <a:lnSpc>
                          <a:spcPct val="115000"/>
                        </a:lnSpc>
                        <a:spcAft>
                          <a:spcPts val="1000"/>
                        </a:spcAft>
                      </a:pPr>
                      <a:r>
                        <a:rPr lang="en-GB" sz="1000" smtClean="0">
                          <a:effectLst/>
                          <a:latin typeface="Verdana" panose="020B0604030504040204" pitchFamily="34" charset="0"/>
                          <a:ea typeface="Verdana" panose="020B0604030504040204" pitchFamily="34" charset="0"/>
                          <a:cs typeface="Verdana" panose="020B0604030504040204" pitchFamily="34" charset="0"/>
                        </a:rPr>
                        <a:t>No services</a:t>
                      </a:r>
                      <a:endParaRPr lang="en-GB" sz="1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GB" sz="1000" b="1">
                          <a:effectLst/>
                          <a:latin typeface="Verdana" panose="020B0604030504040204" pitchFamily="34" charset="0"/>
                          <a:ea typeface="Verdana" panose="020B0604030504040204" pitchFamily="34" charset="0"/>
                          <a:cs typeface="Verdana" panose="020B0604030504040204" pitchFamily="34" charset="0"/>
                        </a:rPr>
                        <a:t>HIGH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1000"/>
                        </a:spcAft>
                      </a:pPr>
                      <a:r>
                        <a:rPr lang="en-GB" sz="1000" b="1" dirty="0">
                          <a:effectLst/>
                          <a:latin typeface="Verdana" panose="020B0604030504040204" pitchFamily="34" charset="0"/>
                          <a:ea typeface="Verdana" panose="020B0604030504040204" pitchFamily="34" charset="0"/>
                          <a:cs typeface="Verdana" panose="020B0604030504040204" pitchFamily="34" charset="0"/>
                        </a:rPr>
                        <a:t>MEDIUM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lnSpc>
                          <a:spcPct val="115000"/>
                        </a:lnSpc>
                        <a:spcAft>
                          <a:spcPts val="1000"/>
                        </a:spcAft>
                      </a:pPr>
                      <a:r>
                        <a:rPr lang="en-GB" sz="1000" b="1" dirty="0">
                          <a:effectLst/>
                          <a:latin typeface="Verdana" panose="020B0604030504040204" pitchFamily="34" charset="0"/>
                          <a:ea typeface="Verdana" panose="020B0604030504040204" pitchFamily="34" charset="0"/>
                          <a:cs typeface="Verdana" panose="020B0604030504040204" pitchFamily="34" charset="0"/>
                        </a:rPr>
                        <a:t>LOW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1000"/>
                        </a:spcAft>
                      </a:pPr>
                      <a:r>
                        <a:rPr lang="en-GB" sz="1000" b="1" smtClean="0">
                          <a:effectLst/>
                          <a:latin typeface="Verdana" panose="020B0604030504040204" pitchFamily="34" charset="0"/>
                          <a:ea typeface="Verdana" panose="020B0604030504040204" pitchFamily="34" charset="0"/>
                          <a:cs typeface="Verdana" panose="020B0604030504040204" pitchFamily="34" charset="0"/>
                        </a:rPr>
                        <a:t>NO ACCESS</a:t>
                      </a:r>
                      <a:endParaRPr lang="en-GB" sz="10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818369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Stockholm: areas and population by access to public transport and its frequency</a:t>
            </a:r>
            <a:r>
              <a:rPr lang="en-GB" sz="3200" dirty="0"/>
              <a:t/>
            </a:r>
            <a:br>
              <a:rPr lang="en-GB" sz="3200" dirty="0"/>
            </a:br>
            <a:endParaRPr lang="en-GB" dirty="0"/>
          </a:p>
        </p:txBody>
      </p:sp>
      <p:sp>
        <p:nvSpPr>
          <p:cNvPr id="4" name="Content Placeholder 3"/>
          <p:cNvSpPr>
            <a:spLocks noGrp="1"/>
          </p:cNvSpPr>
          <p:nvPr>
            <p:ph idx="1"/>
          </p:nvPr>
        </p:nvSpPr>
        <p:spPr/>
        <p:txBody>
          <a:bodyPr/>
          <a:lstStyle/>
          <a:p>
            <a:endParaRPr lang="en-GB"/>
          </a:p>
        </p:txBody>
      </p:sp>
      <p:pic>
        <p:nvPicPr>
          <p:cNvPr id="5" name="Content Placeholder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01650" y="2174875"/>
            <a:ext cx="3951288" cy="3951288"/>
          </a:xfrm>
          <a:prstGeom prst="rect">
            <a:avLst/>
          </a:prstGeom>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645025" y="2297113"/>
            <a:ext cx="4041775" cy="3706812"/>
          </a:xfrm>
          <a:prstGeom prst="rect">
            <a:avLst/>
          </a:prstGeo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7" name="TextBox 6"/>
          <p:cNvSpPr txBox="1"/>
          <p:nvPr/>
        </p:nvSpPr>
        <p:spPr>
          <a:xfrm>
            <a:off x="501650" y="6191726"/>
            <a:ext cx="7958782" cy="523220"/>
          </a:xfrm>
          <a:prstGeom prst="rect">
            <a:avLst/>
          </a:prstGeom>
          <a:noFill/>
        </p:spPr>
        <p:txBody>
          <a:bodyPr wrap="square" rtlCol="0">
            <a:spAutoFit/>
          </a:bodyPr>
          <a:lstStyle/>
          <a:p>
            <a:r>
              <a:rPr lang="en-GB" sz="1400" b="0" dirty="0" smtClean="0">
                <a:solidFill>
                  <a:srgbClr val="0F5494"/>
                </a:solidFill>
                <a:hlinkClick r:id="rId5"/>
              </a:rPr>
              <a:t>Source: H. Poelman, L. </a:t>
            </a:r>
            <a:r>
              <a:rPr lang="en-GB" sz="1400" b="0" dirty="0" err="1" smtClean="0">
                <a:solidFill>
                  <a:srgbClr val="0F5494"/>
                </a:solidFill>
                <a:hlinkClick r:id="rId5"/>
              </a:rPr>
              <a:t>Dijkstra</a:t>
            </a:r>
            <a:r>
              <a:rPr lang="en-GB" sz="1400" b="0" dirty="0" smtClean="0">
                <a:solidFill>
                  <a:srgbClr val="0F5494"/>
                </a:solidFill>
                <a:hlinkClick r:id="rId5"/>
              </a:rPr>
              <a:t>: Measuring access to public transport in European cities, Regional Working Paper 2015</a:t>
            </a:r>
            <a:endParaRPr lang="en-GB" sz="1400" b="0" dirty="0" smtClean="0">
              <a:solidFill>
                <a:srgbClr val="0F5494"/>
              </a:solidFill>
            </a:endParaRPr>
          </a:p>
        </p:txBody>
      </p:sp>
    </p:spTree>
    <p:extLst>
      <p:ext uri="{BB962C8B-B14F-4D97-AF65-F5344CB8AC3E}">
        <p14:creationId xmlns:p14="http://schemas.microsoft.com/office/powerpoint/2010/main" val="756469366"/>
      </p:ext>
    </p:extLst>
  </p:cSld>
  <p:clrMapOvr>
    <a:masterClrMapping/>
  </p:clrMapOvr>
  <mc:AlternateContent xmlns:mc="http://schemas.openxmlformats.org/markup-compatibility/2006" xmlns:p14="http://schemas.microsoft.com/office/powerpoint/2010/main">
    <mc:Choice Requires="p14">
      <p:transition p14:dur="10"/>
    </mc:Choice>
    <mc:Fallback xmlns="" xmlns:mv="urn:schemas-microsoft-com:mac:vml">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1628800"/>
            <a:ext cx="7188200" cy="42560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4938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175" algn="l" rtl="0" eaLnBrk="1" fontAlgn="base" hangingPunct="1">
              <a:spcBef>
                <a:spcPct val="0"/>
              </a:spcBef>
              <a:spcAft>
                <a:spcPct val="0"/>
              </a:spcAft>
              <a:defRPr sz="7600" b="1">
                <a:solidFill>
                  <a:srgbClr val="FFD62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3200" kern="0" dirty="0" smtClean="0"/>
              <a:t>Conclusions</a:t>
            </a:r>
            <a:endParaRPr lang="en-GB" kern="0" dirty="0"/>
          </a:p>
        </p:txBody>
      </p:sp>
      <p:sp>
        <p:nvSpPr>
          <p:cNvPr id="7" name="Content Placeholder 2"/>
          <p:cNvSpPr txBox="1">
            <a:spLocks/>
          </p:cNvSpPr>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bg1"/>
              </a:buClr>
              <a:buFontTx/>
              <a:buNone/>
              <a:defRPr sz="3000" b="1" i="0">
                <a:solidFill>
                  <a:schemeClr val="bg1"/>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342900" lvl="0" indent="-342900">
              <a:buFont typeface="Arial" panose="020B0604020202020204" pitchFamily="34" charset="0"/>
              <a:buChar char="•"/>
            </a:pPr>
            <a:r>
              <a:rPr lang="en-GB" sz="2400" dirty="0" smtClean="0"/>
              <a:t>Implement </a:t>
            </a:r>
            <a:r>
              <a:rPr lang="en-GB" sz="2400" dirty="0"/>
              <a:t>new and improved statistical products based on administrative sources and big data </a:t>
            </a:r>
            <a:r>
              <a:rPr lang="en-GB" sz="2400" dirty="0" smtClean="0"/>
              <a:t>for </a:t>
            </a:r>
            <a:r>
              <a:rPr lang="en-GB" sz="2400" dirty="0"/>
              <a:t>smart </a:t>
            </a:r>
            <a:r>
              <a:rPr lang="en-GB" sz="2400" dirty="0" smtClean="0"/>
              <a:t>statistics</a:t>
            </a:r>
          </a:p>
          <a:p>
            <a:pPr marL="342900" indent="-342900">
              <a:buFont typeface="Arial" panose="020B0604020202020204" pitchFamily="34" charset="0"/>
              <a:buChar char="•"/>
            </a:pPr>
            <a:r>
              <a:rPr lang="en-GB" sz="2400" kern="0" dirty="0"/>
              <a:t>Complement existing territorial classifications with more flexible, more functional statistical </a:t>
            </a:r>
            <a:r>
              <a:rPr lang="en-GB" sz="2400" kern="0" dirty="0" smtClean="0"/>
              <a:t>geography</a:t>
            </a:r>
          </a:p>
          <a:p>
            <a:pPr marL="342900" indent="-342900">
              <a:buFont typeface="Arial" panose="020B0604020202020204" pitchFamily="34" charset="0"/>
              <a:buChar char="•"/>
            </a:pPr>
            <a:r>
              <a:rPr lang="en-GB" sz="2400" kern="0" dirty="0"/>
              <a:t>Use the harmonised and legally recognised statistical territorial definitions (grid, city, town and suburbs, etc.) to produce  more spatially disaggregated statistics</a:t>
            </a:r>
          </a:p>
          <a:p>
            <a:pPr marL="342900" indent="-342900">
              <a:buFont typeface="Arial" panose="020B0604020202020204" pitchFamily="34" charset="0"/>
              <a:buChar char="•"/>
            </a:pPr>
            <a:endParaRPr lang="en-GB" sz="2400" kern="0" dirty="0"/>
          </a:p>
          <a:p>
            <a:pPr marL="342900" lvl="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endParaRPr lang="en-GB" sz="2400" kern="0" dirty="0" smtClean="0"/>
          </a:p>
          <a:p>
            <a:pPr marL="342900" indent="-342900">
              <a:buFont typeface="Arial" panose="020B0604020202020204" pitchFamily="34" charset="0"/>
              <a:buChar char="•"/>
            </a:pPr>
            <a:endParaRPr lang="en-GB" sz="2400" kern="0" dirty="0" smtClean="0"/>
          </a:p>
          <a:p>
            <a:pPr marL="342900" indent="-342900">
              <a:buFont typeface="Arial" panose="020B0604020202020204" pitchFamily="34" charset="0"/>
              <a:buChar char="•"/>
            </a:pPr>
            <a:endParaRPr lang="en-GB" sz="2400" kern="0" dirty="0"/>
          </a:p>
        </p:txBody>
      </p:sp>
    </p:spTree>
    <p:extLst>
      <p:ext uri="{BB962C8B-B14F-4D97-AF65-F5344CB8AC3E}">
        <p14:creationId xmlns:p14="http://schemas.microsoft.com/office/powerpoint/2010/main" val="778588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32681" y="3861048"/>
            <a:ext cx="8280920" cy="1232272"/>
          </a:xfrm>
          <a:prstGeom prst="rect">
            <a:avLst/>
          </a:prstGeom>
          <a:noFill/>
          <a:ln w="9525">
            <a:noFill/>
            <a:miter lim="800000"/>
            <a:headEnd/>
            <a:tailEnd/>
          </a:ln>
        </p:spPr>
        <p:txBody>
          <a:bodyPr anchor="ct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indent="0" algn="ctr">
              <a:defRPr/>
            </a:pPr>
            <a:r>
              <a:rPr lang="en-GB" altLang="en-US" kern="0" dirty="0"/>
              <a:t>Thank you for </a:t>
            </a:r>
            <a:r>
              <a:rPr lang="en-GB" altLang="en-US" kern="0" dirty="0" smtClean="0"/>
              <a:t>the attention!</a:t>
            </a:r>
          </a:p>
          <a:p>
            <a:pPr indent="0" algn="ctr">
              <a:defRPr/>
            </a:pPr>
            <a:endParaRPr lang="en-GB" altLang="en-US" kern="0" dirty="0" smtClean="0"/>
          </a:p>
          <a:p>
            <a:pPr indent="0">
              <a:defRPr/>
            </a:pPr>
            <a:r>
              <a:rPr lang="en-GB" altLang="en-US" sz="1800" b="0" kern="0" dirty="0">
                <a:hlinkClick r:id="rId3"/>
              </a:rPr>
              <a:t>http://ec.europa.eu/eurostat/web/regions-and-cities/overview</a:t>
            </a:r>
            <a:endParaRPr lang="en-GB" sz="2800" kern="0" dirty="0"/>
          </a:p>
          <a:p>
            <a:pPr indent="0" algn="ctr">
              <a:defRPr/>
            </a:pPr>
            <a:endParaRPr lang="en-GB" sz="2800" kern="0" dirty="0" smtClean="0"/>
          </a:p>
        </p:txBody>
      </p:sp>
      <p:sp>
        <p:nvSpPr>
          <p:cNvPr id="10244" name="Text Placeholder 2"/>
          <p:cNvSpPr txBox="1">
            <a:spLocks/>
          </p:cNvSpPr>
          <p:nvPr/>
        </p:nvSpPr>
        <p:spPr bwMode="auto">
          <a:xfrm>
            <a:off x="323528" y="5517232"/>
            <a:ext cx="8712200" cy="98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ts val="600"/>
              </a:spcBef>
              <a:buClr>
                <a:srgbClr val="0F5494"/>
              </a:buClr>
              <a:buNone/>
            </a:pPr>
            <a:r>
              <a:rPr lang="en-GB" altLang="en-US" sz="2000" b="1" i="0" dirty="0" smtClean="0"/>
              <a:t>Questions: </a:t>
            </a:r>
          </a:p>
          <a:p>
            <a:pPr marL="0" indent="0" eaLnBrk="1" hangingPunct="1">
              <a:buClr>
                <a:srgbClr val="0F5494"/>
              </a:buClr>
              <a:buNone/>
            </a:pPr>
            <a:r>
              <a:rPr lang="en-GB" altLang="en-US" sz="2000" i="0" kern="0" dirty="0">
                <a:latin typeface="+mj-lt"/>
                <a:ea typeface="+mj-ea"/>
                <a:cs typeface="+mj-cs"/>
              </a:rPr>
              <a:t>ESTAT-REGIO@ec.europa.eu</a:t>
            </a:r>
          </a:p>
          <a:p>
            <a:pPr marL="0" indent="0" eaLnBrk="1" hangingPunct="1">
              <a:buClr>
                <a:srgbClr val="0F5494"/>
              </a:buClr>
              <a:buNone/>
            </a:pPr>
            <a:endParaRPr lang="en-GB" altLang="en-US" sz="2000"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734" y="1700808"/>
            <a:ext cx="5943172" cy="936104"/>
          </a:xfrm>
          <a:prstGeom prst="rect">
            <a:avLst/>
          </a:prstGeom>
        </p:spPr>
      </p:pic>
    </p:spTree>
    <p:extLst>
      <p:ext uri="{BB962C8B-B14F-4D97-AF65-F5344CB8AC3E}">
        <p14:creationId xmlns:p14="http://schemas.microsoft.com/office/powerpoint/2010/main" val="30496904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Acknowledgments		</a:t>
            </a:r>
            <a:endParaRPr lang="en-GB" dirty="0"/>
          </a:p>
        </p:txBody>
      </p:sp>
      <p:sp>
        <p:nvSpPr>
          <p:cNvPr id="3" name="Content Placeholder 2"/>
          <p:cNvSpPr>
            <a:spLocks noGrp="1"/>
          </p:cNvSpPr>
          <p:nvPr>
            <p:ph idx="1"/>
          </p:nvPr>
        </p:nvSpPr>
        <p:spPr/>
        <p:txBody>
          <a:bodyPr/>
          <a:lstStyle/>
          <a:p>
            <a:r>
              <a:rPr lang="en-GB" dirty="0" smtClean="0"/>
              <a:t>Eurostat Big Data Task Force</a:t>
            </a:r>
          </a:p>
          <a:p>
            <a:r>
              <a:rPr lang="en-GB" dirty="0" smtClean="0"/>
              <a:t>Eurostat GISCO Team</a:t>
            </a:r>
          </a:p>
          <a:p>
            <a:r>
              <a:rPr lang="en-GB" dirty="0" smtClean="0"/>
              <a:t>Eurostat Regional  Team</a:t>
            </a:r>
          </a:p>
          <a:p>
            <a:r>
              <a:rPr lang="en-GB" dirty="0" smtClean="0"/>
              <a:t>Lewis Dijkstra and Hugo Poelman  - DG REGIO </a:t>
            </a:r>
            <a:br>
              <a:rPr lang="en-GB" dirty="0" smtClean="0"/>
            </a:br>
            <a:r>
              <a:rPr lang="en-GB" dirty="0" smtClean="0"/>
              <a:t>author of slides on Transport</a:t>
            </a:r>
          </a:p>
          <a:p>
            <a:endParaRPr lang="en-GB" dirty="0" smtClean="0"/>
          </a:p>
          <a:p>
            <a:endParaRPr lang="en-GB" dirty="0" smtClean="0"/>
          </a:p>
          <a:p>
            <a:endParaRPr lang="en-GB" dirty="0"/>
          </a:p>
        </p:txBody>
      </p:sp>
    </p:spTree>
    <p:extLst>
      <p:ext uri="{BB962C8B-B14F-4D97-AF65-F5344CB8AC3E}">
        <p14:creationId xmlns:p14="http://schemas.microsoft.com/office/powerpoint/2010/main" val="2665093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descr="2016-11-03_192022.jpg"/>
          <p:cNvPicPr>
            <a:picLocks noGrp="1" noChangeAspect="1"/>
          </p:cNvPicPr>
          <p:nvPr>
            <p:ph idx="1"/>
          </p:nvPr>
        </p:nvPicPr>
        <p:blipFill>
          <a:blip r:embed="rId3"/>
          <a:stretch>
            <a:fillRect/>
          </a:stretch>
        </p:blipFill>
        <p:spPr>
          <a:xfrm>
            <a:off x="-3276600" y="-457200"/>
            <a:ext cx="14642103" cy="7315200"/>
          </a:xfrm>
        </p:spPr>
      </p:pic>
      <p:sp>
        <p:nvSpPr>
          <p:cNvPr id="4" name="Slide Number Placeholder 3"/>
          <p:cNvSpPr>
            <a:spLocks noGrp="1"/>
          </p:cNvSpPr>
          <p:nvPr>
            <p:ph type="sldNum" sz="quarter" idx="12"/>
          </p:nvPr>
        </p:nvSpPr>
        <p:spPr/>
        <p:txBody>
          <a:bodyPr/>
          <a:lstStyle/>
          <a:p>
            <a:fld id="{CD976FF7-D43A-43DD-B531-FA56C38188A8}" type="slidenum">
              <a:rPr lang="en-GB" altLang="en-US" smtClean="0"/>
              <a:pPr/>
              <a:t>3</a:t>
            </a:fld>
            <a:endParaRPr lang="en-GB" altLang="en-US"/>
          </a:p>
        </p:txBody>
      </p:sp>
    </p:spTree>
    <p:extLst>
      <p:ext uri="{BB962C8B-B14F-4D97-AF65-F5344CB8AC3E}">
        <p14:creationId xmlns:p14="http://schemas.microsoft.com/office/powerpoint/2010/main" val="2068189607"/>
      </p:ext>
    </p:extLst>
  </p:cSld>
  <p:clrMapOvr>
    <a:masterClrMapping/>
  </p:clrMapOvr>
  <p:transition spd="slow">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GB"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GB" b="1" i="0" dirty="0" smtClean="0"/>
              <a:t>Eurostat Regional Yearbook </a:t>
            </a:r>
            <a:r>
              <a:rPr lang="en-GB" i="0" dirty="0" smtClean="0"/>
              <a:t>(Eurostat, 2018) </a:t>
            </a:r>
          </a:p>
          <a:p>
            <a:pPr>
              <a:buFont typeface="Wingdings" panose="05000000000000000000" pitchFamily="2" charset="2"/>
              <a:buChar char="§"/>
            </a:pPr>
            <a:endParaRPr lang="en-GB" b="1" dirty="0" smtClean="0"/>
          </a:p>
          <a:p>
            <a:pPr>
              <a:buFont typeface="Wingdings" panose="05000000000000000000" pitchFamily="2" charset="2"/>
              <a:buChar char="§"/>
            </a:pPr>
            <a:r>
              <a:rPr lang="en-GB" b="1" dirty="0" smtClean="0"/>
              <a:t>Urban </a:t>
            </a:r>
            <a:r>
              <a:rPr lang="en-GB" b="1" dirty="0"/>
              <a:t>Europe </a:t>
            </a:r>
            <a:r>
              <a:rPr lang="en-GB" i="0" dirty="0" smtClean="0"/>
              <a:t>(Eurostat, 2016) </a:t>
            </a:r>
          </a:p>
          <a:p>
            <a:pPr>
              <a:buFont typeface="Wingdings" panose="05000000000000000000" pitchFamily="2" charset="2"/>
              <a:buChar char="§"/>
            </a:pPr>
            <a:endParaRPr lang="en-GB" b="1" dirty="0" smtClean="0"/>
          </a:p>
          <a:p>
            <a:pPr>
              <a:buFont typeface="Wingdings" panose="05000000000000000000" pitchFamily="2" charset="2"/>
              <a:buChar char="§"/>
            </a:pPr>
            <a:r>
              <a:rPr lang="en-GB" b="1" dirty="0" smtClean="0"/>
              <a:t>Berlin </a:t>
            </a:r>
            <a:r>
              <a:rPr lang="en-GB" b="1" dirty="0"/>
              <a:t>and Hamburg lose court battle over Germany's 2011 </a:t>
            </a:r>
            <a:r>
              <a:rPr lang="en-GB" b="1" dirty="0" smtClean="0"/>
              <a:t>census (DW) </a:t>
            </a:r>
            <a:r>
              <a:rPr lang="en-GB" dirty="0" smtClean="0"/>
              <a:t>https</a:t>
            </a:r>
            <a:r>
              <a:rPr lang="en-GB" dirty="0"/>
              <a:t>://www.dw.com/en/berlin-and-hamburg-lose-court-battle-over-germanys-2011-census/a-45563740</a:t>
            </a:r>
          </a:p>
        </p:txBody>
      </p:sp>
    </p:spTree>
    <p:extLst>
      <p:ext uri="{BB962C8B-B14F-4D97-AF65-F5344CB8AC3E}">
        <p14:creationId xmlns:p14="http://schemas.microsoft.com/office/powerpoint/2010/main" val="711618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b="49693"/>
          <a:stretch>
            <a:fillRect/>
          </a:stretch>
        </p:blipFill>
        <p:spPr>
          <a:xfrm>
            <a:off x="-228600" y="2057400"/>
            <a:ext cx="9818887" cy="4800600"/>
          </a:xfrm>
          <a:prstGeom prst="rect">
            <a:avLst/>
          </a:prstGeom>
        </p:spPr>
      </p:pic>
      <p:sp>
        <p:nvSpPr>
          <p:cNvPr id="4" name="TextBox 3"/>
          <p:cNvSpPr txBox="1"/>
          <p:nvPr/>
        </p:nvSpPr>
        <p:spPr>
          <a:xfrm>
            <a:off x="251520" y="1258301"/>
            <a:ext cx="8077200" cy="830997"/>
          </a:xfrm>
          <a:prstGeom prst="rect">
            <a:avLst/>
          </a:prstGeom>
          <a:noFill/>
        </p:spPr>
        <p:txBody>
          <a:bodyPr wrap="square" rtlCol="0">
            <a:spAutoFit/>
          </a:bodyPr>
          <a:lstStyle/>
          <a:p>
            <a:r>
              <a:rPr lang="hu-HU" sz="2400" b="1" dirty="0" smtClean="0"/>
              <a:t>... the most dense 1 km</a:t>
            </a:r>
            <a:r>
              <a:rPr lang="hu-HU" sz="2400" b="1" baseline="30000" dirty="0" smtClean="0"/>
              <a:t>2</a:t>
            </a:r>
            <a:r>
              <a:rPr lang="hu-HU" sz="2400" b="1" dirty="0" smtClean="0"/>
              <a:t> grid cell</a:t>
            </a:r>
            <a:r>
              <a:rPr sz="2400" b="1" dirty="0" smtClean="0"/>
              <a:t> </a:t>
            </a:r>
            <a:endParaRPr lang="hu-HU" sz="2400" b="1" dirty="0" smtClean="0"/>
          </a:p>
          <a:p>
            <a:r>
              <a:rPr sz="2400" b="1" dirty="0" smtClean="0"/>
              <a:t>Hospitalet de Llobregat</a:t>
            </a:r>
            <a:endParaRPr lang="en-US" altLang="en-US" sz="2400" b="1" dirty="0" smtClean="0"/>
          </a:p>
          <a:p>
            <a:endParaRPr lang="en-GB" sz="2400" dirty="0"/>
          </a:p>
        </p:txBody>
      </p:sp>
    </p:spTree>
    <p:extLst>
      <p:ext uri="{BB962C8B-B14F-4D97-AF65-F5344CB8AC3E}">
        <p14:creationId xmlns:p14="http://schemas.microsoft.com/office/powerpoint/2010/main" val="2859164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U:\Regio\Dissemination\MOOC_2018_videos\CinePlus\Maps and graphs\0002EN_v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374" b="24291"/>
          <a:stretch/>
        </p:blipFill>
        <p:spPr bwMode="auto">
          <a:xfrm>
            <a:off x="0" y="1044827"/>
            <a:ext cx="9036496" cy="56740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520" y="188640"/>
            <a:ext cx="7978368" cy="830997"/>
          </a:xfrm>
          <a:prstGeom prst="rect">
            <a:avLst/>
          </a:prstGeom>
        </p:spPr>
        <p:txBody>
          <a:bodyPr wrap="square">
            <a:spAutoFit/>
          </a:bodyPr>
          <a:lstStyle/>
          <a:p>
            <a:r>
              <a:rPr lang="en-GB" sz="2400" b="1" dirty="0"/>
              <a:t>Population density based on the GEOSTAT population grid, 2011</a:t>
            </a:r>
            <a:endParaRPr lang="en-GB" sz="2400" dirty="0"/>
          </a:p>
        </p:txBody>
      </p:sp>
    </p:spTree>
    <p:extLst>
      <p:ext uri="{BB962C8B-B14F-4D97-AF65-F5344CB8AC3E}">
        <p14:creationId xmlns:p14="http://schemas.microsoft.com/office/powerpoint/2010/main" val="2999084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5" t="13145" r="1217" b="2799"/>
          <a:stretch/>
        </p:blipFill>
        <p:spPr bwMode="auto">
          <a:xfrm>
            <a:off x="31972" y="102476"/>
            <a:ext cx="8949743" cy="6511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6581001"/>
            <a:ext cx="5760640" cy="276999"/>
          </a:xfrm>
          <a:prstGeom prst="rect">
            <a:avLst/>
          </a:prstGeom>
          <a:noFill/>
        </p:spPr>
        <p:txBody>
          <a:bodyPr wrap="square" rtlCol="0">
            <a:spAutoFit/>
          </a:bodyPr>
          <a:lstStyle/>
          <a:p>
            <a:r>
              <a:rPr lang="en-GB" dirty="0">
                <a:hlinkClick r:id="rId4"/>
              </a:rPr>
              <a:t>http://ec.europa.eu/eurostat/statistical-atlas/gis/viewer</a:t>
            </a:r>
            <a:endParaRPr lang="en-GB" dirty="0"/>
          </a:p>
        </p:txBody>
      </p:sp>
    </p:spTree>
    <p:extLst>
      <p:ext uri="{BB962C8B-B14F-4D97-AF65-F5344CB8AC3E}">
        <p14:creationId xmlns:p14="http://schemas.microsoft.com/office/powerpoint/2010/main" val="1961127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53" t="13254" r="125" b="3138"/>
          <a:stretch/>
        </p:blipFill>
        <p:spPr bwMode="auto">
          <a:xfrm>
            <a:off x="102808" y="173155"/>
            <a:ext cx="907499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6581001"/>
            <a:ext cx="5760640" cy="276999"/>
          </a:xfrm>
          <a:prstGeom prst="rect">
            <a:avLst/>
          </a:prstGeom>
          <a:noFill/>
        </p:spPr>
        <p:txBody>
          <a:bodyPr wrap="square" rtlCol="0">
            <a:spAutoFit/>
          </a:bodyPr>
          <a:lstStyle/>
          <a:p>
            <a:r>
              <a:rPr lang="en-GB" dirty="0">
                <a:hlinkClick r:id="rId4"/>
              </a:rPr>
              <a:t>http://ec.europa.eu/eurostat/statistical-atlas/gis/viewer</a:t>
            </a:r>
            <a:endParaRPr lang="en-GB" dirty="0"/>
          </a:p>
        </p:txBody>
      </p:sp>
    </p:spTree>
    <p:extLst>
      <p:ext uri="{BB962C8B-B14F-4D97-AF65-F5344CB8AC3E}">
        <p14:creationId xmlns:p14="http://schemas.microsoft.com/office/powerpoint/2010/main" val="442862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5" t="13130" r="572" b="2811"/>
          <a:stretch/>
        </p:blipFill>
        <p:spPr bwMode="auto">
          <a:xfrm>
            <a:off x="71134" y="172528"/>
            <a:ext cx="9075600" cy="6512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6581001"/>
            <a:ext cx="5760640" cy="276999"/>
          </a:xfrm>
          <a:prstGeom prst="rect">
            <a:avLst/>
          </a:prstGeom>
          <a:noFill/>
        </p:spPr>
        <p:txBody>
          <a:bodyPr wrap="square" rtlCol="0">
            <a:spAutoFit/>
          </a:bodyPr>
          <a:lstStyle/>
          <a:p>
            <a:r>
              <a:rPr lang="en-GB" dirty="0">
                <a:hlinkClick r:id="rId4"/>
              </a:rPr>
              <a:t>http://ec.europa.eu/eurostat/statistical-atlas/gis/viewer</a:t>
            </a:r>
            <a:endParaRPr lang="en-GB" dirty="0"/>
          </a:p>
        </p:txBody>
      </p:sp>
    </p:spTree>
    <p:extLst>
      <p:ext uri="{BB962C8B-B14F-4D97-AF65-F5344CB8AC3E}">
        <p14:creationId xmlns:p14="http://schemas.microsoft.com/office/powerpoint/2010/main" val="868065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2" t="13034" r="1332" b="2592"/>
          <a:stretch/>
        </p:blipFill>
        <p:spPr bwMode="auto">
          <a:xfrm>
            <a:off x="118544" y="160361"/>
            <a:ext cx="8925636" cy="6537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6581001"/>
            <a:ext cx="5760640" cy="276999"/>
          </a:xfrm>
          <a:prstGeom prst="rect">
            <a:avLst/>
          </a:prstGeom>
          <a:noFill/>
        </p:spPr>
        <p:txBody>
          <a:bodyPr wrap="square" rtlCol="0">
            <a:spAutoFit/>
          </a:bodyPr>
          <a:lstStyle/>
          <a:p>
            <a:r>
              <a:rPr lang="en-GB" dirty="0">
                <a:hlinkClick r:id="rId4"/>
              </a:rPr>
              <a:t>http://ec.europa.eu/eurostat/statistical-atlas/gis/viewer</a:t>
            </a:r>
            <a:endParaRPr lang="en-GB" dirty="0"/>
          </a:p>
        </p:txBody>
      </p:sp>
    </p:spTree>
    <p:extLst>
      <p:ext uri="{BB962C8B-B14F-4D97-AF65-F5344CB8AC3E}">
        <p14:creationId xmlns:p14="http://schemas.microsoft.com/office/powerpoint/2010/main" val="1278138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9185</TotalTime>
  <Words>2738</Words>
  <Application>Microsoft Office PowerPoint</Application>
  <PresentationFormat>On-screen Show (4:3)</PresentationFormat>
  <Paragraphs>247</Paragraphs>
  <Slides>30</Slides>
  <Notes>25</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blank</vt:lpstr>
      <vt:lpstr>1_blank</vt:lpstr>
      <vt:lpstr>European City Statistics - Prospects for the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Characteristics of the definition</vt:lpstr>
      <vt:lpstr>PowerPoint Presentation</vt:lpstr>
      <vt:lpstr>PowerPoint Presentation</vt:lpstr>
      <vt:lpstr>Commuter flows of London</vt:lpstr>
      <vt:lpstr>PowerPoint Presentation</vt:lpstr>
      <vt:lpstr>PowerPoint Presentation</vt:lpstr>
      <vt:lpstr>PowerPoint Presentation</vt:lpstr>
      <vt:lpstr>PowerPoint Presentation</vt:lpstr>
      <vt:lpstr>Day and night-time population  Ljubljana</vt:lpstr>
      <vt:lpstr>Where are people during a typical weekday?  Belgium</vt:lpstr>
      <vt:lpstr>PowerPoint Presentation</vt:lpstr>
      <vt:lpstr>PowerPoint Presentation</vt:lpstr>
      <vt:lpstr>Measuring access to public transport</vt:lpstr>
      <vt:lpstr>Frequency classes</vt:lpstr>
      <vt:lpstr>Stockholm: areas and population by access to public transport and its frequency </vt:lpstr>
      <vt:lpstr>PowerPoint Presentation</vt:lpstr>
      <vt:lpstr>PowerPoint Presentation</vt:lpstr>
      <vt:lpstr>PowerPoint Presentation</vt:lpstr>
      <vt:lpstr>Acknowledgments  </vt:lpstr>
      <vt:lpstr>References</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and open data – from the perspective of territorial indicators</dc:title>
  <dc:creator>BRANDMUELLER Teodora (ESTAT)</dc:creator>
  <cp:lastModifiedBy>GIANNAKOURIS Konstantinos (ESTAT)</cp:lastModifiedBy>
  <cp:revision>93</cp:revision>
  <cp:lastPrinted>2018-04-17T15:29:15Z</cp:lastPrinted>
  <dcterms:created xsi:type="dcterms:W3CDTF">2015-04-24T11:58:55Z</dcterms:created>
  <dcterms:modified xsi:type="dcterms:W3CDTF">2018-10-02T10:12:49Z</dcterms:modified>
</cp:coreProperties>
</file>